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71" r:id="rId2"/>
    <p:sldId id="272" r:id="rId3"/>
    <p:sldId id="256" r:id="rId4"/>
    <p:sldId id="259" r:id="rId5"/>
    <p:sldId id="260" r:id="rId6"/>
    <p:sldId id="257" r:id="rId7"/>
    <p:sldId id="258" r:id="rId8"/>
    <p:sldId id="273" r:id="rId9"/>
    <p:sldId id="274" r:id="rId10"/>
    <p:sldId id="275" r:id="rId11"/>
    <p:sldId id="263" r:id="rId12"/>
    <p:sldId id="266" r:id="rId13"/>
    <p:sldId id="265" r:id="rId14"/>
    <p:sldId id="264" r:id="rId15"/>
    <p:sldId id="261" r:id="rId16"/>
    <p:sldId id="262" r:id="rId17"/>
    <p:sldId id="277" r:id="rId18"/>
    <p:sldId id="267" r:id="rId19"/>
    <p:sldId id="268" r:id="rId20"/>
    <p:sldId id="269" r:id="rId21"/>
    <p:sldId id="270" r:id="rId22"/>
    <p:sldId id="276"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77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1-29T11:44:40.867"/>
    </inkml:context>
    <inkml:brush xml:id="br0">
      <inkml:brushProperty name="width" value="0.5" units="cm"/>
      <inkml:brushProperty name="height" value="1" units="cm"/>
      <inkml:brushProperty name="color" value="#71FFFF"/>
      <inkml:brushProperty name="tip" value="rectangle"/>
      <inkml:brushProperty name="rasterOp" value="maskPen"/>
      <inkml:brushProperty name="ignorePressure" value="1"/>
    </inkml:brush>
  </inkml:definitions>
  <inkml:trace contextRef="#ctx0" brushRef="#br0">1 6121,'4'0,"0"-1,0 1,0-1,0 0,0-1,-1 1,1 0,0-1,-1 0,1 0,4-3,0 0,1042-528,-204 112,-91 1,-403 221,-5-17,-14 8,153-48,-461 244,1 1,0 1,1 1,42-8,-31 8,49-18,76-51,-21 9,-15 18,1 6,3 5,155-25,-236 54,-2-2,1-2,76-35,131-83,-75 36,87-10,-1 1,-221 83,22-12,126-45,-121 52,0-4,-2-2,76-51,-12 7,290-125,-321 156,133-82,-53 34,-23 13,55-27,-89 47,-83 39,21-11,131-48,-139 62,-2-2,68-38,95-69,52-28,-254 151,0-2,-1 0,0-1,0-1,-1 0,0-1,-1-1,21-21,-19 14,2 1,0 1,0 1,2 1,0 0,1 1,0 1,25-11,25-8,87-28,-63 26,184-87,-150 63,-102 47,14-6,-1-1,-1-2,0-1,36-29,-14 5,3 2,1 3,81-37,-53 33,107-53,-184 89,0 2,25-8,-26 10,-1-1,0 0,0-1,15-8,19-22,-36 26,1 1,0 1,1 0,17-9,10-1,-23 11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1-29T11:45:36.544"/>
    </inkml:context>
    <inkml:brush xml:id="br0">
      <inkml:brushProperty name="width" value="0.1" units="cm"/>
      <inkml:brushProperty name="height" value="0.1" units="cm"/>
      <inkml:brushProperty name="color" value="#E71224"/>
    </inkml:brush>
  </inkml:definitions>
  <inkml:trace contextRef="#ctx0" brushRef="#br0">448 185 24575,'-2'0'0,"0"1"0,-1-1 0,1 1 0,0-1 0,0 1 0,0 0 0,0 0 0,0 0 0,0 1 0,0-1 0,1 0 0,-1 1 0,0-1 0,-2 3 0,-24 30 0,18-23 0,-170 237 0,147-200 0,11-14 0,1 1 0,2 1 0,1 0 0,2 1 0,1 1 0,2 1 0,2 0 0,2 0 0,1 1 0,2 0 0,-1 55 0,21 637 0,-7-666 0,3-1 0,3 0 0,33 98 0,-33-130 0,1-1 0,1 0 0,2-1 0,1-1 0,2-1 0,39 46 0,-27-40 0,2-1 0,1-2 0,2-2 0,60 38 0,34 22 0,59 35 0,-160-108 0,0-2 0,1-1 0,1-2 0,59 16 0,-89-28 0,21 7 0,1-2 0,0-1 0,1-1 0,-1-1 0,0-1 0,45-3 0,-47-2 0,46-5 0,117-33 0,-165 36 0,0-1 0,-1-1 0,0 0 0,0-2 0,-1 0 0,0-2 0,-1 1 0,0-2 0,-1-1 0,19-19 0,-20 16 0,-1-1 0,-1 0 0,-1-1 0,0 0 0,-2-1 0,0 0 0,10-32 0,-11 22 0,-1 0 0,-2 0 0,-1-1 0,1-59 0,-6-408 0,-2 231 0,2 206 0,-18-412 0,12 433 0,-1 0 0,-2 0 0,-2 1 0,-1 0 0,-2 1 0,-2 0 0,-1 2 0,-34-53 0,-44-65 0,57 88 0,-92-119 0,114 166 0,-2 0 0,0 1 0,-37-29 0,7 7 0,39 32 0,0-1 0,0 1 0,-1 1 0,0 0 0,-1 1 0,1-1 0,-15-4 0,0 3 0,-2 1 0,1 1 0,-1 1 0,-36-2 0,-109 6 0,107 2 0,57-1-151,0 1-1,1-1 0,-1 1 0,0 1 1,0-1-1,0 1 0,1 1 1,-9 3-1,-5 5-6674</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tif>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99F3B6-8BCB-4912-9B4E-F23F6C2FB47A}" type="datetimeFigureOut">
              <a:rPr lang="en-GB" smtClean="0"/>
              <a:t>01/02/2024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DF5048-B4D1-4C4A-8A4D-A5CA8B2CCF12}" type="slidenum">
              <a:rPr lang="en-GB" smtClean="0"/>
              <a:t>‹#›</a:t>
            </a:fld>
            <a:endParaRPr lang="en-GB"/>
          </a:p>
        </p:txBody>
      </p:sp>
    </p:spTree>
    <p:extLst>
      <p:ext uri="{BB962C8B-B14F-4D97-AF65-F5344CB8AC3E}">
        <p14:creationId xmlns:p14="http://schemas.microsoft.com/office/powerpoint/2010/main" val="2527348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6DF5048-B4D1-4C4A-8A4D-A5CA8B2CCF12}" type="slidenum">
              <a:rPr lang="en-GB" smtClean="0"/>
              <a:t>6</a:t>
            </a:fld>
            <a:endParaRPr lang="en-GB"/>
          </a:p>
        </p:txBody>
      </p:sp>
    </p:spTree>
    <p:extLst>
      <p:ext uri="{BB962C8B-B14F-4D97-AF65-F5344CB8AC3E}">
        <p14:creationId xmlns:p14="http://schemas.microsoft.com/office/powerpoint/2010/main" val="2465903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6DF5048-B4D1-4C4A-8A4D-A5CA8B2CCF12}" type="slidenum">
              <a:rPr lang="en-GB" smtClean="0"/>
              <a:t>11</a:t>
            </a:fld>
            <a:endParaRPr lang="en-GB"/>
          </a:p>
        </p:txBody>
      </p:sp>
    </p:spTree>
    <p:extLst>
      <p:ext uri="{BB962C8B-B14F-4D97-AF65-F5344CB8AC3E}">
        <p14:creationId xmlns:p14="http://schemas.microsoft.com/office/powerpoint/2010/main" val="42278146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6DF5048-B4D1-4C4A-8A4D-A5CA8B2CCF12}" type="slidenum">
              <a:rPr lang="en-GB" smtClean="0"/>
              <a:t>15</a:t>
            </a:fld>
            <a:endParaRPr lang="en-GB"/>
          </a:p>
        </p:txBody>
      </p:sp>
    </p:spTree>
    <p:extLst>
      <p:ext uri="{BB962C8B-B14F-4D97-AF65-F5344CB8AC3E}">
        <p14:creationId xmlns:p14="http://schemas.microsoft.com/office/powerpoint/2010/main" val="832165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FC30C-03DE-9206-2BEF-771A08C0CD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909D376-E976-D822-9274-C176FCAB0D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9B11EB-8611-3287-E71A-438496AC94A4}"/>
              </a:ext>
            </a:extLst>
          </p:cNvPr>
          <p:cNvSpPr>
            <a:spLocks noGrp="1"/>
          </p:cNvSpPr>
          <p:nvPr>
            <p:ph type="dt" sz="half" idx="10"/>
          </p:nvPr>
        </p:nvSpPr>
        <p:spPr/>
        <p:txBody>
          <a:bodyPr/>
          <a:lstStyle/>
          <a:p>
            <a:fld id="{406EDD70-4039-495A-B987-3B847FA3724F}" type="datetimeFigureOut">
              <a:rPr lang="en-GB" smtClean="0"/>
              <a:t>01/02/2024</a:t>
            </a:fld>
            <a:endParaRPr lang="en-GB"/>
          </a:p>
        </p:txBody>
      </p:sp>
      <p:sp>
        <p:nvSpPr>
          <p:cNvPr id="5" name="Footer Placeholder 4">
            <a:extLst>
              <a:ext uri="{FF2B5EF4-FFF2-40B4-BE49-F238E27FC236}">
                <a16:creationId xmlns:a16="http://schemas.microsoft.com/office/drawing/2014/main" id="{2BD3F746-C053-5D47-6041-5E6644F4647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C0357F-306F-230B-218D-9ABAE8C79B67}"/>
              </a:ext>
            </a:extLst>
          </p:cNvPr>
          <p:cNvSpPr>
            <a:spLocks noGrp="1"/>
          </p:cNvSpPr>
          <p:nvPr>
            <p:ph type="sldNum" sz="quarter" idx="12"/>
          </p:nvPr>
        </p:nvSpPr>
        <p:spPr/>
        <p:txBody>
          <a:bodyPr/>
          <a:lstStyle/>
          <a:p>
            <a:fld id="{F28CA953-A6C0-4FFA-97AE-CB682949F990}" type="slidenum">
              <a:rPr lang="en-GB" smtClean="0"/>
              <a:t>‹#›</a:t>
            </a:fld>
            <a:endParaRPr lang="en-GB"/>
          </a:p>
        </p:txBody>
      </p:sp>
    </p:spTree>
    <p:extLst>
      <p:ext uri="{BB962C8B-B14F-4D97-AF65-F5344CB8AC3E}">
        <p14:creationId xmlns:p14="http://schemas.microsoft.com/office/powerpoint/2010/main" val="1760089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BE5AA-BE22-8DC8-625E-D301710DB8A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12E0145-929B-3BBA-C4D7-66BF9302EC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0FB7927-60EE-6AAE-DA1C-4B7F5665EEB9}"/>
              </a:ext>
            </a:extLst>
          </p:cNvPr>
          <p:cNvSpPr>
            <a:spLocks noGrp="1"/>
          </p:cNvSpPr>
          <p:nvPr>
            <p:ph type="dt" sz="half" idx="10"/>
          </p:nvPr>
        </p:nvSpPr>
        <p:spPr/>
        <p:txBody>
          <a:bodyPr/>
          <a:lstStyle/>
          <a:p>
            <a:fld id="{406EDD70-4039-495A-B987-3B847FA3724F}" type="datetimeFigureOut">
              <a:rPr lang="en-GB" smtClean="0"/>
              <a:t>01/02/2024</a:t>
            </a:fld>
            <a:endParaRPr lang="en-GB"/>
          </a:p>
        </p:txBody>
      </p:sp>
      <p:sp>
        <p:nvSpPr>
          <p:cNvPr id="5" name="Footer Placeholder 4">
            <a:extLst>
              <a:ext uri="{FF2B5EF4-FFF2-40B4-BE49-F238E27FC236}">
                <a16:creationId xmlns:a16="http://schemas.microsoft.com/office/drawing/2014/main" id="{12FF7F39-3CEF-DE0B-EE83-A0E42D523C0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577E64-7615-75D4-8971-16927DF568FE}"/>
              </a:ext>
            </a:extLst>
          </p:cNvPr>
          <p:cNvSpPr>
            <a:spLocks noGrp="1"/>
          </p:cNvSpPr>
          <p:nvPr>
            <p:ph type="sldNum" sz="quarter" idx="12"/>
          </p:nvPr>
        </p:nvSpPr>
        <p:spPr/>
        <p:txBody>
          <a:bodyPr/>
          <a:lstStyle/>
          <a:p>
            <a:fld id="{F28CA953-A6C0-4FFA-97AE-CB682949F990}" type="slidenum">
              <a:rPr lang="en-GB" smtClean="0"/>
              <a:t>‹#›</a:t>
            </a:fld>
            <a:endParaRPr lang="en-GB"/>
          </a:p>
        </p:txBody>
      </p:sp>
    </p:spTree>
    <p:extLst>
      <p:ext uri="{BB962C8B-B14F-4D97-AF65-F5344CB8AC3E}">
        <p14:creationId xmlns:p14="http://schemas.microsoft.com/office/powerpoint/2010/main" val="2507296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B656DD-DE65-4F9E-F177-93A48586637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43096DB-C64E-A4B8-3AF8-36530A6851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8FC7902-01D7-0CAB-4A6C-A8940343F1C5}"/>
              </a:ext>
            </a:extLst>
          </p:cNvPr>
          <p:cNvSpPr>
            <a:spLocks noGrp="1"/>
          </p:cNvSpPr>
          <p:nvPr>
            <p:ph type="dt" sz="half" idx="10"/>
          </p:nvPr>
        </p:nvSpPr>
        <p:spPr/>
        <p:txBody>
          <a:bodyPr/>
          <a:lstStyle/>
          <a:p>
            <a:fld id="{406EDD70-4039-495A-B987-3B847FA3724F}" type="datetimeFigureOut">
              <a:rPr lang="en-GB" smtClean="0"/>
              <a:t>01/02/2024</a:t>
            </a:fld>
            <a:endParaRPr lang="en-GB"/>
          </a:p>
        </p:txBody>
      </p:sp>
      <p:sp>
        <p:nvSpPr>
          <p:cNvPr id="5" name="Footer Placeholder 4">
            <a:extLst>
              <a:ext uri="{FF2B5EF4-FFF2-40B4-BE49-F238E27FC236}">
                <a16:creationId xmlns:a16="http://schemas.microsoft.com/office/drawing/2014/main" id="{19852509-4867-1ECD-9590-E37E340530F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8DC300D-2D82-DBAF-0926-0779DC9B117E}"/>
              </a:ext>
            </a:extLst>
          </p:cNvPr>
          <p:cNvSpPr>
            <a:spLocks noGrp="1"/>
          </p:cNvSpPr>
          <p:nvPr>
            <p:ph type="sldNum" sz="quarter" idx="12"/>
          </p:nvPr>
        </p:nvSpPr>
        <p:spPr/>
        <p:txBody>
          <a:bodyPr/>
          <a:lstStyle/>
          <a:p>
            <a:fld id="{F28CA953-A6C0-4FFA-97AE-CB682949F990}" type="slidenum">
              <a:rPr lang="en-GB" smtClean="0"/>
              <a:t>‹#›</a:t>
            </a:fld>
            <a:endParaRPr lang="en-GB"/>
          </a:p>
        </p:txBody>
      </p:sp>
    </p:spTree>
    <p:extLst>
      <p:ext uri="{BB962C8B-B14F-4D97-AF65-F5344CB8AC3E}">
        <p14:creationId xmlns:p14="http://schemas.microsoft.com/office/powerpoint/2010/main" val="2994689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99DF0-2F6F-B148-4D02-0C61BD60F74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956BC07-5B97-574E-F6C8-0C4F378BACD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AA6015F-7ACF-27C9-DB4C-DAA95774B324}"/>
              </a:ext>
            </a:extLst>
          </p:cNvPr>
          <p:cNvSpPr>
            <a:spLocks noGrp="1"/>
          </p:cNvSpPr>
          <p:nvPr>
            <p:ph type="dt" sz="half" idx="10"/>
          </p:nvPr>
        </p:nvSpPr>
        <p:spPr/>
        <p:txBody>
          <a:bodyPr/>
          <a:lstStyle/>
          <a:p>
            <a:fld id="{406EDD70-4039-495A-B987-3B847FA3724F}" type="datetimeFigureOut">
              <a:rPr lang="en-GB" smtClean="0"/>
              <a:t>01/02/2024</a:t>
            </a:fld>
            <a:endParaRPr lang="en-GB"/>
          </a:p>
        </p:txBody>
      </p:sp>
      <p:sp>
        <p:nvSpPr>
          <p:cNvPr id="5" name="Footer Placeholder 4">
            <a:extLst>
              <a:ext uri="{FF2B5EF4-FFF2-40B4-BE49-F238E27FC236}">
                <a16:creationId xmlns:a16="http://schemas.microsoft.com/office/drawing/2014/main" id="{83127FFC-3762-6529-6BBE-D8E14523F1E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83DD0BD-0812-5D1F-6406-E96608E4011A}"/>
              </a:ext>
            </a:extLst>
          </p:cNvPr>
          <p:cNvSpPr>
            <a:spLocks noGrp="1"/>
          </p:cNvSpPr>
          <p:nvPr>
            <p:ph type="sldNum" sz="quarter" idx="12"/>
          </p:nvPr>
        </p:nvSpPr>
        <p:spPr/>
        <p:txBody>
          <a:bodyPr/>
          <a:lstStyle/>
          <a:p>
            <a:fld id="{F28CA953-A6C0-4FFA-97AE-CB682949F990}" type="slidenum">
              <a:rPr lang="en-GB" smtClean="0"/>
              <a:t>‹#›</a:t>
            </a:fld>
            <a:endParaRPr lang="en-GB"/>
          </a:p>
        </p:txBody>
      </p:sp>
    </p:spTree>
    <p:extLst>
      <p:ext uri="{BB962C8B-B14F-4D97-AF65-F5344CB8AC3E}">
        <p14:creationId xmlns:p14="http://schemas.microsoft.com/office/powerpoint/2010/main" val="3414101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EF12E-54F5-470B-791A-C1F219E2213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7ED2596-8752-00C4-4858-76731297363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762643-2933-8FDA-76A2-64FDA10771CF}"/>
              </a:ext>
            </a:extLst>
          </p:cNvPr>
          <p:cNvSpPr>
            <a:spLocks noGrp="1"/>
          </p:cNvSpPr>
          <p:nvPr>
            <p:ph type="dt" sz="half" idx="10"/>
          </p:nvPr>
        </p:nvSpPr>
        <p:spPr/>
        <p:txBody>
          <a:bodyPr/>
          <a:lstStyle/>
          <a:p>
            <a:fld id="{406EDD70-4039-495A-B987-3B847FA3724F}" type="datetimeFigureOut">
              <a:rPr lang="en-GB" smtClean="0"/>
              <a:t>01/02/2024</a:t>
            </a:fld>
            <a:endParaRPr lang="en-GB"/>
          </a:p>
        </p:txBody>
      </p:sp>
      <p:sp>
        <p:nvSpPr>
          <p:cNvPr id="5" name="Footer Placeholder 4">
            <a:extLst>
              <a:ext uri="{FF2B5EF4-FFF2-40B4-BE49-F238E27FC236}">
                <a16:creationId xmlns:a16="http://schemas.microsoft.com/office/drawing/2014/main" id="{10AB7946-5175-6EF0-9948-C66553B8A51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56DAFC-CED1-9176-F2B0-6F3A8F77652D}"/>
              </a:ext>
            </a:extLst>
          </p:cNvPr>
          <p:cNvSpPr>
            <a:spLocks noGrp="1"/>
          </p:cNvSpPr>
          <p:nvPr>
            <p:ph type="sldNum" sz="quarter" idx="12"/>
          </p:nvPr>
        </p:nvSpPr>
        <p:spPr/>
        <p:txBody>
          <a:bodyPr/>
          <a:lstStyle/>
          <a:p>
            <a:fld id="{F28CA953-A6C0-4FFA-97AE-CB682949F990}" type="slidenum">
              <a:rPr lang="en-GB" smtClean="0"/>
              <a:t>‹#›</a:t>
            </a:fld>
            <a:endParaRPr lang="en-GB"/>
          </a:p>
        </p:txBody>
      </p:sp>
    </p:spTree>
    <p:extLst>
      <p:ext uri="{BB962C8B-B14F-4D97-AF65-F5344CB8AC3E}">
        <p14:creationId xmlns:p14="http://schemas.microsoft.com/office/powerpoint/2010/main" val="3656493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8F7FD-1176-D881-41C8-46072116E4A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B4805D8-7235-857E-73CC-2E5B58D907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64E287A-2D2B-8A0E-611B-560D4E903A4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1B27798-E422-1261-A365-A6E2F7BF29B4}"/>
              </a:ext>
            </a:extLst>
          </p:cNvPr>
          <p:cNvSpPr>
            <a:spLocks noGrp="1"/>
          </p:cNvSpPr>
          <p:nvPr>
            <p:ph type="dt" sz="half" idx="10"/>
          </p:nvPr>
        </p:nvSpPr>
        <p:spPr/>
        <p:txBody>
          <a:bodyPr/>
          <a:lstStyle/>
          <a:p>
            <a:fld id="{406EDD70-4039-495A-B987-3B847FA3724F}" type="datetimeFigureOut">
              <a:rPr lang="en-GB" smtClean="0"/>
              <a:t>01/02/2024</a:t>
            </a:fld>
            <a:endParaRPr lang="en-GB"/>
          </a:p>
        </p:txBody>
      </p:sp>
      <p:sp>
        <p:nvSpPr>
          <p:cNvPr id="6" name="Footer Placeholder 5">
            <a:extLst>
              <a:ext uri="{FF2B5EF4-FFF2-40B4-BE49-F238E27FC236}">
                <a16:creationId xmlns:a16="http://schemas.microsoft.com/office/drawing/2014/main" id="{B7F5A80A-30BE-F190-A6D9-A77AFAB571D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3570B14-730A-A50D-F462-D5787B94D160}"/>
              </a:ext>
            </a:extLst>
          </p:cNvPr>
          <p:cNvSpPr>
            <a:spLocks noGrp="1"/>
          </p:cNvSpPr>
          <p:nvPr>
            <p:ph type="sldNum" sz="quarter" idx="12"/>
          </p:nvPr>
        </p:nvSpPr>
        <p:spPr/>
        <p:txBody>
          <a:bodyPr/>
          <a:lstStyle/>
          <a:p>
            <a:fld id="{F28CA953-A6C0-4FFA-97AE-CB682949F990}" type="slidenum">
              <a:rPr lang="en-GB" smtClean="0"/>
              <a:t>‹#›</a:t>
            </a:fld>
            <a:endParaRPr lang="en-GB"/>
          </a:p>
        </p:txBody>
      </p:sp>
    </p:spTree>
    <p:extLst>
      <p:ext uri="{BB962C8B-B14F-4D97-AF65-F5344CB8AC3E}">
        <p14:creationId xmlns:p14="http://schemas.microsoft.com/office/powerpoint/2010/main" val="1904769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E1908-F263-181E-D7E8-AD1D8B85AD0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67535EF-F97C-4D06-34FD-1BFF105BAC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4E5A94-18FB-B740-DF39-2CB43871EC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5CE3E51A-5428-D9DD-0A6C-4A16DF11CD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CD0D91A-AA38-8C1C-5030-9BA157D6BE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FE6D8813-D16A-999A-7810-94FD29224A62}"/>
              </a:ext>
            </a:extLst>
          </p:cNvPr>
          <p:cNvSpPr>
            <a:spLocks noGrp="1"/>
          </p:cNvSpPr>
          <p:nvPr>
            <p:ph type="dt" sz="half" idx="10"/>
          </p:nvPr>
        </p:nvSpPr>
        <p:spPr/>
        <p:txBody>
          <a:bodyPr/>
          <a:lstStyle/>
          <a:p>
            <a:fld id="{406EDD70-4039-495A-B987-3B847FA3724F}" type="datetimeFigureOut">
              <a:rPr lang="en-GB" smtClean="0"/>
              <a:t>01/02/2024</a:t>
            </a:fld>
            <a:endParaRPr lang="en-GB"/>
          </a:p>
        </p:txBody>
      </p:sp>
      <p:sp>
        <p:nvSpPr>
          <p:cNvPr id="8" name="Footer Placeholder 7">
            <a:extLst>
              <a:ext uri="{FF2B5EF4-FFF2-40B4-BE49-F238E27FC236}">
                <a16:creationId xmlns:a16="http://schemas.microsoft.com/office/drawing/2014/main" id="{58FB765D-715E-F443-04C9-27F632DFB84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D002295-1F4F-06BA-EA96-4A0BD629AFA1}"/>
              </a:ext>
            </a:extLst>
          </p:cNvPr>
          <p:cNvSpPr>
            <a:spLocks noGrp="1"/>
          </p:cNvSpPr>
          <p:nvPr>
            <p:ph type="sldNum" sz="quarter" idx="12"/>
          </p:nvPr>
        </p:nvSpPr>
        <p:spPr/>
        <p:txBody>
          <a:bodyPr/>
          <a:lstStyle/>
          <a:p>
            <a:fld id="{F28CA953-A6C0-4FFA-97AE-CB682949F990}" type="slidenum">
              <a:rPr lang="en-GB" smtClean="0"/>
              <a:t>‹#›</a:t>
            </a:fld>
            <a:endParaRPr lang="en-GB"/>
          </a:p>
        </p:txBody>
      </p:sp>
    </p:spTree>
    <p:extLst>
      <p:ext uri="{BB962C8B-B14F-4D97-AF65-F5344CB8AC3E}">
        <p14:creationId xmlns:p14="http://schemas.microsoft.com/office/powerpoint/2010/main" val="26671424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91DA9-BAD0-FC1D-2CC4-225CC12E225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DA89F5B-97FB-A1BC-6952-EEE15871ACFC}"/>
              </a:ext>
            </a:extLst>
          </p:cNvPr>
          <p:cNvSpPr>
            <a:spLocks noGrp="1"/>
          </p:cNvSpPr>
          <p:nvPr>
            <p:ph type="dt" sz="half" idx="10"/>
          </p:nvPr>
        </p:nvSpPr>
        <p:spPr/>
        <p:txBody>
          <a:bodyPr/>
          <a:lstStyle/>
          <a:p>
            <a:fld id="{406EDD70-4039-495A-B987-3B847FA3724F}" type="datetimeFigureOut">
              <a:rPr lang="en-GB" smtClean="0"/>
              <a:t>01/02/2024</a:t>
            </a:fld>
            <a:endParaRPr lang="en-GB"/>
          </a:p>
        </p:txBody>
      </p:sp>
      <p:sp>
        <p:nvSpPr>
          <p:cNvPr id="4" name="Footer Placeholder 3">
            <a:extLst>
              <a:ext uri="{FF2B5EF4-FFF2-40B4-BE49-F238E27FC236}">
                <a16:creationId xmlns:a16="http://schemas.microsoft.com/office/drawing/2014/main" id="{9DB8C458-D108-6710-2AA5-0F908134DBC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6B62E14-9F68-631D-EDE4-B97717F88038}"/>
              </a:ext>
            </a:extLst>
          </p:cNvPr>
          <p:cNvSpPr>
            <a:spLocks noGrp="1"/>
          </p:cNvSpPr>
          <p:nvPr>
            <p:ph type="sldNum" sz="quarter" idx="12"/>
          </p:nvPr>
        </p:nvSpPr>
        <p:spPr/>
        <p:txBody>
          <a:bodyPr/>
          <a:lstStyle/>
          <a:p>
            <a:fld id="{F28CA953-A6C0-4FFA-97AE-CB682949F990}" type="slidenum">
              <a:rPr lang="en-GB" smtClean="0"/>
              <a:t>‹#›</a:t>
            </a:fld>
            <a:endParaRPr lang="en-GB"/>
          </a:p>
        </p:txBody>
      </p:sp>
    </p:spTree>
    <p:extLst>
      <p:ext uri="{BB962C8B-B14F-4D97-AF65-F5344CB8AC3E}">
        <p14:creationId xmlns:p14="http://schemas.microsoft.com/office/powerpoint/2010/main" val="1016112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EF9C35-4075-5E63-77F6-230CAAACD0BD}"/>
              </a:ext>
            </a:extLst>
          </p:cNvPr>
          <p:cNvSpPr>
            <a:spLocks noGrp="1"/>
          </p:cNvSpPr>
          <p:nvPr>
            <p:ph type="dt" sz="half" idx="10"/>
          </p:nvPr>
        </p:nvSpPr>
        <p:spPr/>
        <p:txBody>
          <a:bodyPr/>
          <a:lstStyle/>
          <a:p>
            <a:fld id="{406EDD70-4039-495A-B987-3B847FA3724F}" type="datetimeFigureOut">
              <a:rPr lang="en-GB" smtClean="0"/>
              <a:t>01/02/2024</a:t>
            </a:fld>
            <a:endParaRPr lang="en-GB"/>
          </a:p>
        </p:txBody>
      </p:sp>
      <p:sp>
        <p:nvSpPr>
          <p:cNvPr id="3" name="Footer Placeholder 2">
            <a:extLst>
              <a:ext uri="{FF2B5EF4-FFF2-40B4-BE49-F238E27FC236}">
                <a16:creationId xmlns:a16="http://schemas.microsoft.com/office/drawing/2014/main" id="{83E22976-DDC5-633F-4F96-021823EBA50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E9C520C-FB9A-8CC1-551A-BDE60A77D7B6}"/>
              </a:ext>
            </a:extLst>
          </p:cNvPr>
          <p:cNvSpPr>
            <a:spLocks noGrp="1"/>
          </p:cNvSpPr>
          <p:nvPr>
            <p:ph type="sldNum" sz="quarter" idx="12"/>
          </p:nvPr>
        </p:nvSpPr>
        <p:spPr/>
        <p:txBody>
          <a:bodyPr/>
          <a:lstStyle/>
          <a:p>
            <a:fld id="{F28CA953-A6C0-4FFA-97AE-CB682949F990}" type="slidenum">
              <a:rPr lang="en-GB" smtClean="0"/>
              <a:t>‹#›</a:t>
            </a:fld>
            <a:endParaRPr lang="en-GB"/>
          </a:p>
        </p:txBody>
      </p:sp>
    </p:spTree>
    <p:extLst>
      <p:ext uri="{BB962C8B-B14F-4D97-AF65-F5344CB8AC3E}">
        <p14:creationId xmlns:p14="http://schemas.microsoft.com/office/powerpoint/2010/main" val="3339227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5AC6B-0342-F54B-C009-28DAE6D5A2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A1EC6B25-E6C6-EE5D-3F3D-F9EAF6806B6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5BD8E646-AE22-0DD1-64DB-6357AF2A90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32D856-FCB5-F0A4-4527-98A7882BF363}"/>
              </a:ext>
            </a:extLst>
          </p:cNvPr>
          <p:cNvSpPr>
            <a:spLocks noGrp="1"/>
          </p:cNvSpPr>
          <p:nvPr>
            <p:ph type="dt" sz="half" idx="10"/>
          </p:nvPr>
        </p:nvSpPr>
        <p:spPr/>
        <p:txBody>
          <a:bodyPr/>
          <a:lstStyle/>
          <a:p>
            <a:fld id="{406EDD70-4039-495A-B987-3B847FA3724F}" type="datetimeFigureOut">
              <a:rPr lang="en-GB" smtClean="0"/>
              <a:t>01/02/2024</a:t>
            </a:fld>
            <a:endParaRPr lang="en-GB"/>
          </a:p>
        </p:txBody>
      </p:sp>
      <p:sp>
        <p:nvSpPr>
          <p:cNvPr id="6" name="Footer Placeholder 5">
            <a:extLst>
              <a:ext uri="{FF2B5EF4-FFF2-40B4-BE49-F238E27FC236}">
                <a16:creationId xmlns:a16="http://schemas.microsoft.com/office/drawing/2014/main" id="{83B13332-2ED2-BC19-01A7-8D0810753DB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C7DC153-D085-80D0-9832-7D879EB3DDDC}"/>
              </a:ext>
            </a:extLst>
          </p:cNvPr>
          <p:cNvSpPr>
            <a:spLocks noGrp="1"/>
          </p:cNvSpPr>
          <p:nvPr>
            <p:ph type="sldNum" sz="quarter" idx="12"/>
          </p:nvPr>
        </p:nvSpPr>
        <p:spPr/>
        <p:txBody>
          <a:bodyPr/>
          <a:lstStyle/>
          <a:p>
            <a:fld id="{F28CA953-A6C0-4FFA-97AE-CB682949F990}" type="slidenum">
              <a:rPr lang="en-GB" smtClean="0"/>
              <a:t>‹#›</a:t>
            </a:fld>
            <a:endParaRPr lang="en-GB"/>
          </a:p>
        </p:txBody>
      </p:sp>
    </p:spTree>
    <p:extLst>
      <p:ext uri="{BB962C8B-B14F-4D97-AF65-F5344CB8AC3E}">
        <p14:creationId xmlns:p14="http://schemas.microsoft.com/office/powerpoint/2010/main" val="199478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3B118-599A-0175-6778-98606F4DA3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D4F5785B-6344-D851-B10D-920273C108F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645408-6EEA-13E6-ED10-3B8F79047B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005648-1913-0BC5-B826-07004FCA99FE}"/>
              </a:ext>
            </a:extLst>
          </p:cNvPr>
          <p:cNvSpPr>
            <a:spLocks noGrp="1"/>
          </p:cNvSpPr>
          <p:nvPr>
            <p:ph type="dt" sz="half" idx="10"/>
          </p:nvPr>
        </p:nvSpPr>
        <p:spPr/>
        <p:txBody>
          <a:bodyPr/>
          <a:lstStyle/>
          <a:p>
            <a:fld id="{406EDD70-4039-495A-B987-3B847FA3724F}" type="datetimeFigureOut">
              <a:rPr lang="en-GB" smtClean="0"/>
              <a:t>01/02/2024</a:t>
            </a:fld>
            <a:endParaRPr lang="en-GB"/>
          </a:p>
        </p:txBody>
      </p:sp>
      <p:sp>
        <p:nvSpPr>
          <p:cNvPr id="6" name="Footer Placeholder 5">
            <a:extLst>
              <a:ext uri="{FF2B5EF4-FFF2-40B4-BE49-F238E27FC236}">
                <a16:creationId xmlns:a16="http://schemas.microsoft.com/office/drawing/2014/main" id="{55DC1A7F-5B8B-D983-72F6-5B042C9CCA1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672A161-EBC6-4322-41CC-56B32467A7A1}"/>
              </a:ext>
            </a:extLst>
          </p:cNvPr>
          <p:cNvSpPr>
            <a:spLocks noGrp="1"/>
          </p:cNvSpPr>
          <p:nvPr>
            <p:ph type="sldNum" sz="quarter" idx="12"/>
          </p:nvPr>
        </p:nvSpPr>
        <p:spPr/>
        <p:txBody>
          <a:bodyPr/>
          <a:lstStyle/>
          <a:p>
            <a:fld id="{F28CA953-A6C0-4FFA-97AE-CB682949F990}" type="slidenum">
              <a:rPr lang="en-GB" smtClean="0"/>
              <a:t>‹#›</a:t>
            </a:fld>
            <a:endParaRPr lang="en-GB"/>
          </a:p>
        </p:txBody>
      </p:sp>
    </p:spTree>
    <p:extLst>
      <p:ext uri="{BB962C8B-B14F-4D97-AF65-F5344CB8AC3E}">
        <p14:creationId xmlns:p14="http://schemas.microsoft.com/office/powerpoint/2010/main" val="389438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4912E9-9950-A3A2-953E-AE96F482D3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28849C3-2DD6-A7A1-74AA-4832E7C7A2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0677887-7402-879C-8C1B-8CFD571680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06EDD70-4039-495A-B987-3B847FA3724F}" type="datetimeFigureOut">
              <a:rPr lang="en-GB" smtClean="0"/>
              <a:t>01/02/2024</a:t>
            </a:fld>
            <a:endParaRPr lang="en-GB"/>
          </a:p>
        </p:txBody>
      </p:sp>
      <p:sp>
        <p:nvSpPr>
          <p:cNvPr id="5" name="Footer Placeholder 4">
            <a:extLst>
              <a:ext uri="{FF2B5EF4-FFF2-40B4-BE49-F238E27FC236}">
                <a16:creationId xmlns:a16="http://schemas.microsoft.com/office/drawing/2014/main" id="{498DE3FC-701B-931C-72A5-8168926214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67A0522B-ACC2-7E54-5872-AB7C91C596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28CA953-A6C0-4FFA-97AE-CB682949F990}" type="slidenum">
              <a:rPr lang="en-GB" smtClean="0"/>
              <a:t>‹#›</a:t>
            </a:fld>
            <a:endParaRPr lang="en-GB"/>
          </a:p>
        </p:txBody>
      </p:sp>
    </p:spTree>
    <p:extLst>
      <p:ext uri="{BB962C8B-B14F-4D97-AF65-F5344CB8AC3E}">
        <p14:creationId xmlns:p14="http://schemas.microsoft.com/office/powerpoint/2010/main" val="17103197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geodacenter.github.io/data-and-lab/snow/" TargetMode="External"/><Relationship Id="rId2" Type="http://schemas.openxmlformats.org/officeDocument/2006/relationships/hyperlink" Target="https://github.com/epibayes/john-snow-data"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hyperlink" Target="https://en.wikipedia.org/wiki/Southwark_and_Vauxhall_Waterworks_Company" TargetMode="External"/><Relationship Id="rId3" Type="http://schemas.openxmlformats.org/officeDocument/2006/relationships/customXml" Target="../ink/ink1.xml"/><Relationship Id="rId7" Type="http://schemas.openxmlformats.org/officeDocument/2006/relationships/hyperlink" Target="https://en.wikipedia.org/wiki/Dot_distribution_map" TargetMode="External"/><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hyperlink" Target="https://en.wikipedia.org/wiki/Seething_Wells" TargetMode="External"/><Relationship Id="rId5" Type="http://schemas.openxmlformats.org/officeDocument/2006/relationships/customXml" Target="../ink/ink2.xml"/><Relationship Id="rId10" Type="http://schemas.openxmlformats.org/officeDocument/2006/relationships/hyperlink" Target="https://en.wikipedia.org/wiki/Lambeth_Waterworks_Company" TargetMode="External"/><Relationship Id="rId4" Type="http://schemas.openxmlformats.org/officeDocument/2006/relationships/image" Target="../media/image40.png"/><Relationship Id="rId9" Type="http://schemas.openxmlformats.org/officeDocument/2006/relationships/hyperlink" Target="https://en.wikipedia.org/wiki/Thame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C57F9B-136B-681C-CA5B-4F4734454002}"/>
              </a:ext>
            </a:extLst>
          </p:cNvPr>
          <p:cNvSpPr txBox="1"/>
          <p:nvPr/>
        </p:nvSpPr>
        <p:spPr>
          <a:xfrm>
            <a:off x="1902487" y="2705725"/>
            <a:ext cx="8810012" cy="1446550"/>
          </a:xfrm>
          <a:prstGeom prst="rect">
            <a:avLst/>
          </a:prstGeom>
          <a:noFill/>
        </p:spPr>
        <p:txBody>
          <a:bodyPr wrap="square" rtlCol="0">
            <a:spAutoFit/>
          </a:bodyPr>
          <a:lstStyle/>
          <a:p>
            <a:pPr algn="ctr"/>
            <a:r>
              <a:rPr lang="en-GB" sz="4400" dirty="0">
                <a:latin typeface="Cambria" panose="02040503050406030204" pitchFamily="18" charset="0"/>
                <a:ea typeface="Cambria" panose="02040503050406030204" pitchFamily="18" charset="0"/>
              </a:rPr>
              <a:t>A Bayesian Workflow Approach to John Snow’s Cholera Data </a:t>
            </a:r>
          </a:p>
        </p:txBody>
      </p:sp>
      <p:pic>
        <p:nvPicPr>
          <p:cNvPr id="3" name="Picture 2" descr="Graphical user interface, text, application&#10;&#10;Description automatically generated">
            <a:extLst>
              <a:ext uri="{FF2B5EF4-FFF2-40B4-BE49-F238E27FC236}">
                <a16:creationId xmlns:a16="http://schemas.microsoft.com/office/drawing/2014/main" id="{FFB0EA01-39FA-F1CE-7EF9-C8D54BD37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148" y="157316"/>
            <a:ext cx="2819347" cy="1340528"/>
          </a:xfrm>
          <a:prstGeom prst="rect">
            <a:avLst/>
          </a:prstGeom>
        </p:spPr>
      </p:pic>
    </p:spTree>
    <p:extLst>
      <p:ext uri="{BB962C8B-B14F-4D97-AF65-F5344CB8AC3E}">
        <p14:creationId xmlns:p14="http://schemas.microsoft.com/office/powerpoint/2010/main" val="1650088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642624A-6DE2-4E18-A316-8FD97F06D091}"/>
              </a:ext>
            </a:extLst>
          </p:cNvPr>
          <p:cNvSpPr txBox="1"/>
          <p:nvPr/>
        </p:nvSpPr>
        <p:spPr>
          <a:xfrm>
            <a:off x="1231059" y="2536448"/>
            <a:ext cx="10016642" cy="1785104"/>
          </a:xfrm>
          <a:prstGeom prst="rect">
            <a:avLst/>
          </a:prstGeom>
          <a:noFill/>
        </p:spPr>
        <p:txBody>
          <a:bodyPr wrap="square" rtlCol="0">
            <a:spAutoFit/>
          </a:bodyPr>
          <a:lstStyle/>
          <a:p>
            <a:pPr algn="just"/>
            <a:r>
              <a:rPr lang="en-GB" sz="2200" dirty="0">
                <a:latin typeface="Cambria" panose="02040503050406030204" pitchFamily="18" charset="0"/>
                <a:ea typeface="Cambria" panose="02040503050406030204" pitchFamily="18" charset="0"/>
              </a:rPr>
              <a:t>The </a:t>
            </a:r>
            <a:r>
              <a:rPr lang="en-GB" sz="2200" b="1" dirty="0">
                <a:latin typeface="Cambria" panose="02040503050406030204" pitchFamily="18" charset="0"/>
                <a:ea typeface="Cambria" panose="02040503050406030204" pitchFamily="18" charset="0"/>
              </a:rPr>
              <a:t>scientific question</a:t>
            </a:r>
            <a:r>
              <a:rPr lang="en-GB" sz="2200" dirty="0">
                <a:latin typeface="Cambria" panose="02040503050406030204" pitchFamily="18" charset="0"/>
                <a:ea typeface="Cambria" panose="02040503050406030204" pitchFamily="18" charset="0"/>
              </a:rPr>
              <a:t>: Are cholera deaths evenly distributed or do they cluster in a particular way (e.g. around some water pumps) ?</a:t>
            </a:r>
          </a:p>
          <a:p>
            <a:pPr algn="just"/>
            <a:endParaRPr lang="en-GB" sz="2200" dirty="0">
              <a:latin typeface="Cambria" panose="02040503050406030204" pitchFamily="18" charset="0"/>
              <a:ea typeface="Cambria" panose="02040503050406030204" pitchFamily="18" charset="0"/>
            </a:endParaRPr>
          </a:p>
          <a:p>
            <a:pPr algn="just"/>
            <a:r>
              <a:rPr lang="en-GB" sz="2200" dirty="0">
                <a:latin typeface="Cambria" panose="02040503050406030204" pitchFamily="18" charset="0"/>
                <a:ea typeface="Cambria" panose="02040503050406030204" pitchFamily="18" charset="0"/>
              </a:rPr>
              <a:t>The </a:t>
            </a:r>
            <a:r>
              <a:rPr lang="en-GB" sz="2200" b="1" dirty="0">
                <a:latin typeface="Cambria" panose="02040503050406030204" pitchFamily="18" charset="0"/>
                <a:ea typeface="Cambria" panose="02040503050406030204" pitchFamily="18" charset="0"/>
              </a:rPr>
              <a:t>hypothesis</a:t>
            </a:r>
            <a:r>
              <a:rPr lang="en-GB" sz="2200" dirty="0">
                <a:latin typeface="Cambria" panose="02040503050406030204" pitchFamily="18" charset="0"/>
                <a:ea typeface="Cambria" panose="02040503050406030204" pitchFamily="18" charset="0"/>
              </a:rPr>
              <a:t>: Higher rates of cholera deaths are expected around contaminated water pumps (e.g. Broad Street water pump)</a:t>
            </a:r>
          </a:p>
        </p:txBody>
      </p:sp>
      <p:sp>
        <p:nvSpPr>
          <p:cNvPr id="5" name="TextBox 4">
            <a:extLst>
              <a:ext uri="{FF2B5EF4-FFF2-40B4-BE49-F238E27FC236}">
                <a16:creationId xmlns:a16="http://schemas.microsoft.com/office/drawing/2014/main" id="{8AFF24FA-CA45-8B2E-8ACB-FACC62C84A43}"/>
              </a:ext>
            </a:extLst>
          </p:cNvPr>
          <p:cNvSpPr txBox="1"/>
          <p:nvPr/>
        </p:nvSpPr>
        <p:spPr>
          <a:xfrm>
            <a:off x="1231060" y="1428271"/>
            <a:ext cx="10016642" cy="769441"/>
          </a:xfrm>
          <a:prstGeom prst="rect">
            <a:avLst/>
          </a:prstGeom>
          <a:noFill/>
        </p:spPr>
        <p:txBody>
          <a:bodyPr wrap="square" rtlCol="0">
            <a:spAutoFit/>
          </a:bodyPr>
          <a:lstStyle/>
          <a:p>
            <a:pPr algn="just"/>
            <a:r>
              <a:rPr lang="en-GB" sz="2200" dirty="0">
                <a:latin typeface="Cambria" panose="02040503050406030204" pitchFamily="18" charset="0"/>
                <a:ea typeface="Cambria" panose="02040503050406030204" pitchFamily="18" charset="0"/>
              </a:rPr>
              <a:t>As John Snow’s data are counts of deaths by cholera, we have the appropriate type of observed data for applying a </a:t>
            </a:r>
            <a:r>
              <a:rPr lang="en-GB" sz="2200" b="1" dirty="0">
                <a:latin typeface="Cambria" panose="02040503050406030204" pitchFamily="18" charset="0"/>
                <a:ea typeface="Cambria" panose="02040503050406030204" pitchFamily="18" charset="0"/>
              </a:rPr>
              <a:t>Poisson model</a:t>
            </a:r>
            <a:r>
              <a:rPr lang="en-GB" sz="2200" dirty="0">
                <a:latin typeface="Cambria" panose="02040503050406030204" pitchFamily="18" charset="0"/>
                <a:ea typeface="Cambria" panose="02040503050406030204" pitchFamily="18" charset="0"/>
              </a:rPr>
              <a:t>.</a:t>
            </a:r>
          </a:p>
        </p:txBody>
      </p:sp>
      <p:sp>
        <p:nvSpPr>
          <p:cNvPr id="2" name="TextBox 1">
            <a:extLst>
              <a:ext uri="{FF2B5EF4-FFF2-40B4-BE49-F238E27FC236}">
                <a16:creationId xmlns:a16="http://schemas.microsoft.com/office/drawing/2014/main" id="{D846CEE5-EF1C-BAB8-6AFC-503DAE7A8D12}"/>
              </a:ext>
            </a:extLst>
          </p:cNvPr>
          <p:cNvSpPr txBox="1"/>
          <p:nvPr/>
        </p:nvSpPr>
        <p:spPr>
          <a:xfrm>
            <a:off x="1231059" y="4933471"/>
            <a:ext cx="10016642" cy="430887"/>
          </a:xfrm>
          <a:prstGeom prst="rect">
            <a:avLst/>
          </a:prstGeom>
          <a:noFill/>
        </p:spPr>
        <p:txBody>
          <a:bodyPr wrap="square" rtlCol="0">
            <a:spAutoFit/>
          </a:bodyPr>
          <a:lstStyle/>
          <a:p>
            <a:pPr algn="just"/>
            <a:r>
              <a:rPr lang="en-GB" sz="2200" dirty="0">
                <a:latin typeface="Cambria" panose="02040503050406030204" pitchFamily="18" charset="0"/>
                <a:ea typeface="Cambria" panose="02040503050406030204" pitchFamily="18" charset="0"/>
              </a:rPr>
              <a:t>Can we answer these with a simple Poisson model?  Let’s try…</a:t>
            </a:r>
          </a:p>
        </p:txBody>
      </p:sp>
    </p:spTree>
    <p:extLst>
      <p:ext uri="{BB962C8B-B14F-4D97-AF65-F5344CB8AC3E}">
        <p14:creationId xmlns:p14="http://schemas.microsoft.com/office/powerpoint/2010/main" val="1666277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4C0C537-73A3-E3C2-937D-FDF60244A212}"/>
              </a:ext>
            </a:extLst>
          </p:cNvPr>
          <p:cNvPicPr>
            <a:picLocks noChangeAspect="1"/>
          </p:cNvPicPr>
          <p:nvPr/>
        </p:nvPicPr>
        <p:blipFill>
          <a:blip r:embed="rId3"/>
          <a:stretch>
            <a:fillRect/>
          </a:stretch>
        </p:blipFill>
        <p:spPr>
          <a:xfrm>
            <a:off x="403122" y="0"/>
            <a:ext cx="5219717" cy="6192884"/>
          </a:xfrm>
          <a:prstGeom prst="rect">
            <a:avLst/>
          </a:prstGeom>
        </p:spPr>
      </p:pic>
      <p:sp>
        <p:nvSpPr>
          <p:cNvPr id="5" name="TextBox 4">
            <a:extLst>
              <a:ext uri="{FF2B5EF4-FFF2-40B4-BE49-F238E27FC236}">
                <a16:creationId xmlns:a16="http://schemas.microsoft.com/office/drawing/2014/main" id="{89D87009-F2D2-793C-76A3-740FFBE3E493}"/>
              </a:ext>
            </a:extLst>
          </p:cNvPr>
          <p:cNvSpPr txBox="1"/>
          <p:nvPr/>
        </p:nvSpPr>
        <p:spPr>
          <a:xfrm>
            <a:off x="402037" y="6185189"/>
            <a:ext cx="5219717" cy="584775"/>
          </a:xfrm>
          <a:prstGeom prst="rect">
            <a:avLst/>
          </a:prstGeom>
          <a:noFill/>
        </p:spPr>
        <p:txBody>
          <a:bodyPr wrap="square">
            <a:spAutoFit/>
          </a:bodyPr>
          <a:lstStyle/>
          <a:p>
            <a:pPr algn="just"/>
            <a:r>
              <a:rPr lang="en-GB" sz="1600" dirty="0">
                <a:effectLst/>
                <a:latin typeface="Cambria" panose="02040503050406030204" pitchFamily="18" charset="0"/>
                <a:ea typeface="Cambria" panose="02040503050406030204" pitchFamily="18" charset="0"/>
              </a:rPr>
              <a:t>From: Lawson, A. B. (2008). </a:t>
            </a:r>
            <a:r>
              <a:rPr lang="en-GB" sz="1600" i="1" dirty="0">
                <a:effectLst/>
                <a:latin typeface="Cambria" panose="02040503050406030204" pitchFamily="18" charset="0"/>
                <a:ea typeface="Cambria" panose="02040503050406030204" pitchFamily="18" charset="0"/>
              </a:rPr>
              <a:t>Bayesian Disease Mapping</a:t>
            </a:r>
            <a:r>
              <a:rPr lang="en-GB" sz="1600" dirty="0">
                <a:effectLst/>
                <a:latin typeface="Cambria" panose="02040503050406030204" pitchFamily="18" charset="0"/>
                <a:ea typeface="Cambria" panose="02040503050406030204" pitchFamily="18" charset="0"/>
              </a:rPr>
              <a:t>. CRC Press.</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1A5308E-B75B-E982-2CCE-4A4812E6ADC2}"/>
                  </a:ext>
                </a:extLst>
              </p:cNvPr>
              <p:cNvSpPr txBox="1"/>
              <p:nvPr/>
            </p:nvSpPr>
            <p:spPr>
              <a:xfrm>
                <a:off x="6764896" y="720679"/>
                <a:ext cx="4105291" cy="3323987"/>
              </a:xfrm>
              <a:prstGeom prst="rect">
                <a:avLst/>
              </a:prstGeom>
              <a:noFill/>
            </p:spPr>
            <p:txBody>
              <a:bodyPr wrap="none" lIns="0" tIns="0" rIns="0" bIns="0" rtlCol="0">
                <a:spAutoFit/>
              </a:bodyPr>
              <a:lstStyle/>
              <a:p>
                <a:pPr>
                  <a:lnSpc>
                    <a:spcPct val="150000"/>
                  </a:lnSpc>
                </a:pPr>
                <a14:m>
                  <m:oMathPara xmlns:m="http://schemas.openxmlformats.org/officeDocument/2006/math">
                    <m:oMathParaPr>
                      <m:jc m:val="centerGroup"/>
                    </m:oMathParaPr>
                    <m:oMath xmlns:m="http://schemas.openxmlformats.org/officeDocument/2006/math">
                      <m:sSub>
                        <m:sSubPr>
                          <m:ctrlPr>
                            <a:rPr lang="en-GB" sz="3600" b="0" i="1" smtClean="0">
                              <a:latin typeface="Cambria Math" panose="02040503050406030204" pitchFamily="18" charset="0"/>
                              <a:ea typeface="Cambria Math" panose="02040503050406030204" pitchFamily="18" charset="0"/>
                            </a:rPr>
                          </m:ctrlPr>
                        </m:sSubPr>
                        <m:e>
                          <m:r>
                            <a:rPr lang="en-GB" sz="3600" b="0" i="1" smtClean="0">
                              <a:latin typeface="Cambria Math" panose="02040503050406030204" pitchFamily="18" charset="0"/>
                              <a:ea typeface="Cambria Math" panose="02040503050406030204" pitchFamily="18" charset="0"/>
                            </a:rPr>
                            <m:t>𝜆</m:t>
                          </m:r>
                        </m:e>
                        <m:sub>
                          <m:r>
                            <a:rPr lang="en-GB" sz="3600" b="0" i="1" smtClean="0">
                              <a:latin typeface="Cambria Math" panose="02040503050406030204" pitchFamily="18" charset="0"/>
                              <a:ea typeface="Cambria Math" panose="02040503050406030204" pitchFamily="18" charset="0"/>
                            </a:rPr>
                            <m:t>𝑖</m:t>
                          </m:r>
                        </m:sub>
                      </m:sSub>
                      <m:r>
                        <a:rPr lang="en-GB" sz="3600" b="0" i="1" smtClean="0">
                          <a:latin typeface="Cambria Math" panose="02040503050406030204" pitchFamily="18" charset="0"/>
                          <a:ea typeface="Cambria Math" panose="02040503050406030204" pitchFamily="18" charset="0"/>
                        </a:rPr>
                        <m:t> </m:t>
                      </m:r>
                      <m:r>
                        <a:rPr lang="en-GB" sz="3600" b="0" i="1" smtClean="0">
                          <a:latin typeface="Cambria Math" panose="02040503050406030204" pitchFamily="18" charset="0"/>
                        </a:rPr>
                        <m:t>~ </m:t>
                      </m:r>
                      <m:r>
                        <a:rPr lang="en-GB" sz="3600" b="0" i="1" smtClean="0">
                          <a:latin typeface="Cambria Math" panose="02040503050406030204" pitchFamily="18" charset="0"/>
                        </a:rPr>
                        <m:t>𝑁𝑜𝑟𝑚𝑎𝑙</m:t>
                      </m:r>
                      <m:d>
                        <m:dPr>
                          <m:ctrlPr>
                            <a:rPr lang="en-GB" sz="3600" b="0" i="1" smtClean="0">
                              <a:latin typeface="Cambria Math" panose="02040503050406030204" pitchFamily="18" charset="0"/>
                            </a:rPr>
                          </m:ctrlPr>
                        </m:dPr>
                        <m:e>
                          <m:r>
                            <a:rPr lang="en-GB" sz="3600" b="0" i="1" smtClean="0">
                              <a:latin typeface="Cambria Math" panose="02040503050406030204" pitchFamily="18" charset="0"/>
                            </a:rPr>
                            <m:t>0, 1</m:t>
                          </m:r>
                        </m:e>
                      </m:d>
                    </m:oMath>
                    <m:oMath xmlns:m="http://schemas.openxmlformats.org/officeDocument/2006/math">
                      <m:sSub>
                        <m:sSubPr>
                          <m:ctrlPr>
                            <a:rPr lang="en-GB" sz="3600" b="0" i="1" smtClean="0">
                              <a:latin typeface="Cambria Math" panose="02040503050406030204" pitchFamily="18" charset="0"/>
                              <a:ea typeface="Cambria Math" panose="02040503050406030204" pitchFamily="18" charset="0"/>
                            </a:rPr>
                          </m:ctrlPr>
                        </m:sSubPr>
                        <m:e>
                          <m:r>
                            <a:rPr lang="en-GB" sz="3600" b="0" i="1" smtClean="0">
                              <a:latin typeface="Cambria Math" panose="02040503050406030204" pitchFamily="18" charset="0"/>
                              <a:ea typeface="Cambria Math" panose="02040503050406030204" pitchFamily="18" charset="0"/>
                            </a:rPr>
                            <m:t>𝜇</m:t>
                          </m:r>
                        </m:e>
                        <m:sub>
                          <m:r>
                            <a:rPr lang="en-GB" sz="3600" b="0" i="1" smtClean="0">
                              <a:latin typeface="Cambria Math" panose="02040503050406030204" pitchFamily="18" charset="0"/>
                              <a:ea typeface="Cambria Math" panose="02040503050406030204" pitchFamily="18" charset="0"/>
                            </a:rPr>
                            <m:t>𝑖</m:t>
                          </m:r>
                        </m:sub>
                      </m:sSub>
                      <m:r>
                        <a:rPr lang="en-GB" sz="3600" b="0" i="1" smtClean="0">
                          <a:latin typeface="Cambria Math" panose="02040503050406030204" pitchFamily="18" charset="0"/>
                          <a:ea typeface="Cambria Math" panose="02040503050406030204" pitchFamily="18" charset="0"/>
                        </a:rPr>
                        <m:t>=</m:t>
                      </m:r>
                      <m:r>
                        <m:rPr>
                          <m:sty m:val="p"/>
                        </m:rPr>
                        <a:rPr lang="en-GB" sz="3600" b="0" i="0" smtClean="0">
                          <a:latin typeface="Cambria Math" panose="02040503050406030204" pitchFamily="18" charset="0"/>
                          <a:ea typeface="Cambria Math" panose="02040503050406030204" pitchFamily="18" charset="0"/>
                        </a:rPr>
                        <m:t>exp</m:t>
                      </m:r>
                      <m:r>
                        <a:rPr lang="en-GB" sz="3600" b="0" i="1" smtClean="0">
                          <a:latin typeface="Cambria Math" panose="02040503050406030204" pitchFamily="18" charset="0"/>
                          <a:ea typeface="Cambria Math" panose="02040503050406030204" pitchFamily="18" charset="0"/>
                        </a:rPr>
                        <m:t>⁡(</m:t>
                      </m:r>
                      <m:sSub>
                        <m:sSubPr>
                          <m:ctrlPr>
                            <a:rPr lang="en-GB" sz="3600" b="0" i="1" smtClean="0">
                              <a:latin typeface="Cambria Math" panose="02040503050406030204" pitchFamily="18" charset="0"/>
                              <a:ea typeface="Cambria Math" panose="02040503050406030204" pitchFamily="18" charset="0"/>
                            </a:rPr>
                          </m:ctrlPr>
                        </m:sSubPr>
                        <m:e>
                          <m:r>
                            <a:rPr lang="en-GB" sz="3600" b="0" i="1" smtClean="0">
                              <a:latin typeface="Cambria Math" panose="02040503050406030204" pitchFamily="18" charset="0"/>
                              <a:ea typeface="Cambria Math" panose="02040503050406030204" pitchFamily="18" charset="0"/>
                            </a:rPr>
                            <m:t>𝜆</m:t>
                          </m:r>
                        </m:e>
                        <m:sub>
                          <m:r>
                            <a:rPr lang="en-GB" sz="3600" b="0" i="1" smtClean="0">
                              <a:latin typeface="Cambria Math" panose="02040503050406030204" pitchFamily="18" charset="0"/>
                              <a:ea typeface="Cambria Math" panose="02040503050406030204" pitchFamily="18" charset="0"/>
                            </a:rPr>
                            <m:t>𝑖</m:t>
                          </m:r>
                        </m:sub>
                      </m:sSub>
                      <m:r>
                        <a:rPr lang="en-GB" sz="3600" b="0" i="1" smtClean="0">
                          <a:latin typeface="Cambria Math" panose="02040503050406030204" pitchFamily="18" charset="0"/>
                          <a:ea typeface="Cambria Math" panose="02040503050406030204" pitchFamily="18" charset="0"/>
                        </a:rPr>
                        <m:t>)</m:t>
                      </m:r>
                    </m:oMath>
                    <m:oMath xmlns:m="http://schemas.openxmlformats.org/officeDocument/2006/math">
                      <m:sSub>
                        <m:sSubPr>
                          <m:ctrlPr>
                            <a:rPr lang="en-GB" sz="3600" b="0" i="1" smtClean="0">
                              <a:latin typeface="Cambria Math" panose="02040503050406030204" pitchFamily="18" charset="0"/>
                              <a:ea typeface="Cambria Math" panose="02040503050406030204" pitchFamily="18" charset="0"/>
                            </a:rPr>
                          </m:ctrlPr>
                        </m:sSubPr>
                        <m:e>
                          <m:r>
                            <a:rPr lang="en-GB" sz="3600" b="0" i="1" smtClean="0">
                              <a:latin typeface="Cambria Math" panose="02040503050406030204" pitchFamily="18" charset="0"/>
                            </a:rPr>
                            <m:t>𝑦</m:t>
                          </m:r>
                        </m:e>
                        <m:sub>
                          <m:r>
                            <a:rPr lang="en-GB" sz="3600" b="0" i="1" smtClean="0">
                              <a:latin typeface="Cambria Math" panose="02040503050406030204" pitchFamily="18" charset="0"/>
                              <a:ea typeface="Cambria Math" panose="02040503050406030204" pitchFamily="18" charset="0"/>
                            </a:rPr>
                            <m:t>𝑖</m:t>
                          </m:r>
                        </m:sub>
                      </m:sSub>
                      <m:r>
                        <a:rPr lang="en-GB" sz="3600" b="0" i="1" smtClean="0">
                          <a:latin typeface="Cambria Math" panose="02040503050406030204" pitchFamily="18" charset="0"/>
                          <a:ea typeface="Cambria Math" panose="02040503050406030204" pitchFamily="18" charset="0"/>
                        </a:rPr>
                        <m:t> </m:t>
                      </m:r>
                      <m:r>
                        <a:rPr lang="en-GB" sz="3600" b="0" i="1" smtClean="0">
                          <a:latin typeface="Cambria Math" panose="02040503050406030204" pitchFamily="18" charset="0"/>
                        </a:rPr>
                        <m:t>~ </m:t>
                      </m:r>
                      <m:r>
                        <a:rPr lang="en-GB" sz="3600" b="0" i="1" smtClean="0">
                          <a:latin typeface="Cambria Math" panose="02040503050406030204" pitchFamily="18" charset="0"/>
                        </a:rPr>
                        <m:t>𝑃𝑜𝑖𝑠𝑠𝑜𝑛</m:t>
                      </m:r>
                      <m:d>
                        <m:dPr>
                          <m:ctrlPr>
                            <a:rPr lang="en-GB" sz="3600" b="0" i="1" smtClean="0">
                              <a:latin typeface="Cambria Math" panose="02040503050406030204" pitchFamily="18" charset="0"/>
                            </a:rPr>
                          </m:ctrlPr>
                        </m:dPr>
                        <m:e>
                          <m:sSub>
                            <m:sSubPr>
                              <m:ctrlPr>
                                <a:rPr lang="en-GB" sz="3600" b="0" i="1" smtClean="0">
                                  <a:latin typeface="Cambria Math" panose="02040503050406030204" pitchFamily="18" charset="0"/>
                                  <a:ea typeface="Cambria Math" panose="02040503050406030204" pitchFamily="18" charset="0"/>
                                </a:rPr>
                              </m:ctrlPr>
                            </m:sSubPr>
                            <m:e>
                              <m:r>
                                <a:rPr lang="en-GB" sz="3600" b="0" i="1" smtClean="0">
                                  <a:latin typeface="Cambria Math" panose="02040503050406030204" pitchFamily="18" charset="0"/>
                                  <a:ea typeface="Cambria Math" panose="02040503050406030204" pitchFamily="18" charset="0"/>
                                </a:rPr>
                                <m:t>𝜇</m:t>
                              </m:r>
                            </m:e>
                            <m:sub>
                              <m:r>
                                <a:rPr lang="en-GB" sz="3600" b="0" i="1" smtClean="0">
                                  <a:latin typeface="Cambria Math" panose="02040503050406030204" pitchFamily="18" charset="0"/>
                                  <a:ea typeface="Cambria Math" panose="02040503050406030204" pitchFamily="18" charset="0"/>
                                </a:rPr>
                                <m:t>𝑖</m:t>
                              </m:r>
                            </m:sub>
                          </m:sSub>
                        </m:e>
                      </m:d>
                    </m:oMath>
                    <m:oMath xmlns:m="http://schemas.openxmlformats.org/officeDocument/2006/math">
                      <m:r>
                        <a:rPr lang="en-GB" sz="3600" b="0" i="1" smtClean="0">
                          <a:latin typeface="Cambria Math" panose="02040503050406030204" pitchFamily="18" charset="0"/>
                          <a:ea typeface="Cambria Math" panose="02040503050406030204" pitchFamily="18" charset="0"/>
                        </a:rPr>
                        <m:t>𝑖</m:t>
                      </m:r>
                      <m:r>
                        <a:rPr lang="en-GB" sz="3600" b="0" i="1" smtClean="0">
                          <a:latin typeface="Cambria Math" panose="02040503050406030204" pitchFamily="18" charset="0"/>
                          <a:ea typeface="Cambria Math" panose="02040503050406030204" pitchFamily="18" charset="0"/>
                        </a:rPr>
                        <m:t>…250 </m:t>
                      </m:r>
                      <m:r>
                        <a:rPr lang="en-GB" sz="3600" b="0" i="1" smtClean="0">
                          <a:latin typeface="Cambria Math" panose="02040503050406030204" pitchFamily="18" charset="0"/>
                          <a:ea typeface="Cambria Math" panose="02040503050406030204" pitchFamily="18" charset="0"/>
                        </a:rPr>
                        <m:t>𝑙𝑜𝑐𝑎𝑡𝑖𝑜𝑛𝑠</m:t>
                      </m:r>
                    </m:oMath>
                  </m:oMathPara>
                </a14:m>
                <a:br>
                  <a:rPr lang="en-GB" b="0" dirty="0">
                    <a:ea typeface="Cambria Math" panose="02040503050406030204" pitchFamily="18" charset="0"/>
                  </a:rPr>
                </a:br>
                <a:endParaRPr lang="en-GB" dirty="0"/>
              </a:p>
            </p:txBody>
          </p:sp>
        </mc:Choice>
        <mc:Fallback xmlns="">
          <p:sp>
            <p:nvSpPr>
              <p:cNvPr id="6" name="TextBox 5">
                <a:extLst>
                  <a:ext uri="{FF2B5EF4-FFF2-40B4-BE49-F238E27FC236}">
                    <a16:creationId xmlns:a16="http://schemas.microsoft.com/office/drawing/2014/main" id="{B1A5308E-B75B-E982-2CCE-4A4812E6ADC2}"/>
                  </a:ext>
                </a:extLst>
              </p:cNvPr>
              <p:cNvSpPr txBox="1">
                <a:spLocks noRot="1" noChangeAspect="1" noMove="1" noResize="1" noEditPoints="1" noAdjustHandles="1" noChangeArrowheads="1" noChangeShapeType="1" noTextEdit="1"/>
              </p:cNvSpPr>
              <p:nvPr/>
            </p:nvSpPr>
            <p:spPr>
              <a:xfrm>
                <a:off x="6764896" y="720679"/>
                <a:ext cx="4105291" cy="3323987"/>
              </a:xfrm>
              <a:prstGeom prst="rect">
                <a:avLst/>
              </a:prstGeom>
              <a:blipFill>
                <a:blip r:embed="rId4"/>
                <a:stretch>
                  <a:fillRect/>
                </a:stretch>
              </a:blipFill>
            </p:spPr>
            <p:txBody>
              <a:bodyPr/>
              <a:lstStyle/>
              <a:p>
                <a:r>
                  <a:rPr lang="en-GB">
                    <a:noFill/>
                  </a:rPr>
                  <a:t> </a:t>
                </a:r>
              </a:p>
            </p:txBody>
          </p:sp>
        </mc:Fallback>
      </mc:AlternateContent>
      <p:cxnSp>
        <p:nvCxnSpPr>
          <p:cNvPr id="8" name="Straight Arrow Connector 7">
            <a:extLst>
              <a:ext uri="{FF2B5EF4-FFF2-40B4-BE49-F238E27FC236}">
                <a16:creationId xmlns:a16="http://schemas.microsoft.com/office/drawing/2014/main" id="{CEFEB24F-20A4-9172-3285-8DFC901972B4}"/>
              </a:ext>
            </a:extLst>
          </p:cNvPr>
          <p:cNvCxnSpPr>
            <a:cxnSpLocks/>
          </p:cNvCxnSpPr>
          <p:nvPr/>
        </p:nvCxnSpPr>
        <p:spPr>
          <a:xfrm flipV="1">
            <a:off x="3224981" y="1408593"/>
            <a:ext cx="3863976" cy="3969652"/>
          </a:xfrm>
          <a:prstGeom prst="straightConnector1">
            <a:avLst/>
          </a:prstGeom>
          <a:ln w="57150">
            <a:solidFill>
              <a:schemeClr val="accent2">
                <a:alpha val="53000"/>
              </a:schemeClr>
            </a:solidFill>
            <a:tailEnd type="triangle"/>
          </a:ln>
        </p:spPr>
        <p:style>
          <a:lnRef idx="2">
            <a:schemeClr val="accent2"/>
          </a:lnRef>
          <a:fillRef idx="0">
            <a:schemeClr val="accent2"/>
          </a:fillRef>
          <a:effectRef idx="1">
            <a:schemeClr val="accent2"/>
          </a:effectRef>
          <a:fontRef idx="minor">
            <a:schemeClr val="tx1"/>
          </a:fontRef>
        </p:style>
      </p:cxnSp>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84F1019E-3F4F-C5C7-90E6-8F7E20BCFE3C}"/>
                  </a:ext>
                </a:extLst>
              </p:cNvPr>
              <p:cNvSpPr txBox="1"/>
              <p:nvPr/>
            </p:nvSpPr>
            <p:spPr>
              <a:xfrm>
                <a:off x="5762258" y="4161559"/>
                <a:ext cx="6213432" cy="2031325"/>
              </a:xfrm>
              <a:prstGeom prst="rect">
                <a:avLst/>
              </a:prstGeom>
              <a:noFill/>
            </p:spPr>
            <p:txBody>
              <a:bodyPr wrap="square" rtlCol="0">
                <a:spAutoFit/>
              </a:bodyPr>
              <a:lstStyle/>
              <a:p>
                <a:pPr algn="just"/>
                <a:r>
                  <a:rPr lang="en-GB" dirty="0">
                    <a:latin typeface="Cambria" panose="02040503050406030204" pitchFamily="18" charset="0"/>
                    <a:ea typeface="Cambria" panose="02040503050406030204" pitchFamily="18" charset="0"/>
                  </a:rPr>
                  <a:t>John Snow counted cholera deaths at 250 locations (buildings) around Soho, London. We can attempt to map 250 of these locations via a simple Poisson model to observe whether the intensity </a:t>
                </a:r>
                <a14:m>
                  <m:oMath xmlns:m="http://schemas.openxmlformats.org/officeDocument/2006/math">
                    <m:sSub>
                      <m:sSubPr>
                        <m:ctrlPr>
                          <a:rPr lang="en-GB" i="1" smtClean="0">
                            <a:latin typeface="Cambria Math" panose="02040503050406030204" pitchFamily="18" charset="0"/>
                            <a:ea typeface="Cambria" panose="02040503050406030204" pitchFamily="18" charset="0"/>
                          </a:rPr>
                        </m:ctrlPr>
                      </m:sSubPr>
                      <m:e>
                        <m:r>
                          <a:rPr lang="en-GB" i="1" smtClean="0">
                            <a:latin typeface="Cambria Math" panose="02040503050406030204" pitchFamily="18" charset="0"/>
                            <a:ea typeface="Cambria Math" panose="02040503050406030204" pitchFamily="18" charset="0"/>
                          </a:rPr>
                          <m:t>𝜆</m:t>
                        </m:r>
                      </m:e>
                      <m:sub>
                        <m:r>
                          <a:rPr lang="en-GB" b="0" i="1" smtClean="0">
                            <a:latin typeface="Cambria Math" panose="02040503050406030204" pitchFamily="18" charset="0"/>
                            <a:ea typeface="Cambria" panose="02040503050406030204" pitchFamily="18" charset="0"/>
                          </a:rPr>
                          <m:t>𝑖</m:t>
                        </m:r>
                      </m:sub>
                    </m:sSub>
                  </m:oMath>
                </a14:m>
                <a:r>
                  <a:rPr lang="en-GB" dirty="0">
                    <a:latin typeface="Cambria" panose="02040503050406030204" pitchFamily="18" charset="0"/>
                    <a:ea typeface="Cambria" panose="02040503050406030204" pitchFamily="18" charset="0"/>
                  </a:rPr>
                  <a:t> coincides with Snow’s findings (cholera rates were 14 times higher around water pumps suppling water from the Thames, according to Snow’s findings: https://en.wikipedia.org/wiki/John_Snow). </a:t>
                </a:r>
              </a:p>
            </p:txBody>
          </p:sp>
        </mc:Choice>
        <mc:Fallback>
          <p:sp>
            <p:nvSpPr>
              <p:cNvPr id="11" name="TextBox 10">
                <a:extLst>
                  <a:ext uri="{FF2B5EF4-FFF2-40B4-BE49-F238E27FC236}">
                    <a16:creationId xmlns:a16="http://schemas.microsoft.com/office/drawing/2014/main" id="{84F1019E-3F4F-C5C7-90E6-8F7E20BCFE3C}"/>
                  </a:ext>
                </a:extLst>
              </p:cNvPr>
              <p:cNvSpPr txBox="1">
                <a:spLocks noRot="1" noChangeAspect="1" noMove="1" noResize="1" noEditPoints="1" noAdjustHandles="1" noChangeArrowheads="1" noChangeShapeType="1" noTextEdit="1"/>
              </p:cNvSpPr>
              <p:nvPr/>
            </p:nvSpPr>
            <p:spPr>
              <a:xfrm>
                <a:off x="5762258" y="4161559"/>
                <a:ext cx="6213432" cy="2031325"/>
              </a:xfrm>
              <a:prstGeom prst="rect">
                <a:avLst/>
              </a:prstGeom>
              <a:blipFill>
                <a:blip r:embed="rId5"/>
                <a:stretch>
                  <a:fillRect l="-784" t="-2102" r="-784" b="-3604"/>
                </a:stretch>
              </a:blipFill>
            </p:spPr>
            <p:txBody>
              <a:bodyPr/>
              <a:lstStyle/>
              <a:p>
                <a:r>
                  <a:rPr lang="en-GB">
                    <a:noFill/>
                  </a:rPr>
                  <a:t> </a:t>
                </a:r>
              </a:p>
            </p:txBody>
          </p:sp>
        </mc:Fallback>
      </mc:AlternateContent>
    </p:spTree>
    <p:extLst>
      <p:ext uri="{BB962C8B-B14F-4D97-AF65-F5344CB8AC3E}">
        <p14:creationId xmlns:p14="http://schemas.microsoft.com/office/powerpoint/2010/main" val="1875616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06AE0E-AA8D-B4C3-5401-27B5FE0C39BE}"/>
              </a:ext>
            </a:extLst>
          </p:cNvPr>
          <p:cNvSpPr txBox="1"/>
          <p:nvPr/>
        </p:nvSpPr>
        <p:spPr>
          <a:xfrm>
            <a:off x="1214486" y="1046373"/>
            <a:ext cx="10124388" cy="1015663"/>
          </a:xfrm>
          <a:prstGeom prst="rect">
            <a:avLst/>
          </a:prstGeom>
          <a:noFill/>
        </p:spPr>
        <p:txBody>
          <a:bodyPr wrap="square" rtlCol="0">
            <a:spAutoFit/>
          </a:bodyPr>
          <a:lstStyle/>
          <a:p>
            <a:pPr algn="just"/>
            <a:r>
              <a:rPr lang="en-GB" sz="2000" dirty="0">
                <a:latin typeface="Cambria" panose="02040503050406030204" pitchFamily="18" charset="0"/>
                <a:ea typeface="Cambria" panose="02040503050406030204" pitchFamily="18" charset="0"/>
              </a:rPr>
              <a:t>Once we have a model, we can attempt to take it through a Bayesian workflow. A Bayesian workflow is comprised of 5 important (but not necessarily sufficient) steps. </a:t>
            </a:r>
          </a:p>
          <a:p>
            <a:pPr algn="just"/>
            <a:endParaRPr lang="en-GB" sz="2000" dirty="0">
              <a:latin typeface="Cambria" panose="02040503050406030204" pitchFamily="18" charset="0"/>
              <a:ea typeface="Cambria" panose="02040503050406030204" pitchFamily="18" charset="0"/>
            </a:endParaRPr>
          </a:p>
        </p:txBody>
      </p:sp>
      <p:sp>
        <p:nvSpPr>
          <p:cNvPr id="3" name="TextBox 2">
            <a:extLst>
              <a:ext uri="{FF2B5EF4-FFF2-40B4-BE49-F238E27FC236}">
                <a16:creationId xmlns:a16="http://schemas.microsoft.com/office/drawing/2014/main" id="{AFF0464A-FE36-5D12-453C-BF51F1546CE5}"/>
              </a:ext>
            </a:extLst>
          </p:cNvPr>
          <p:cNvSpPr txBox="1"/>
          <p:nvPr/>
        </p:nvSpPr>
        <p:spPr>
          <a:xfrm>
            <a:off x="4329259" y="2146877"/>
            <a:ext cx="3894842" cy="3785652"/>
          </a:xfrm>
          <a:prstGeom prst="rect">
            <a:avLst/>
          </a:prstGeom>
          <a:noFill/>
        </p:spPr>
        <p:txBody>
          <a:bodyPr wrap="square" rtlCol="0">
            <a:spAutoFit/>
          </a:bodyPr>
          <a:lstStyle/>
          <a:p>
            <a:pPr algn="just"/>
            <a:r>
              <a:rPr lang="en-GB" sz="2000" dirty="0">
                <a:latin typeface="Cambria" panose="02040503050406030204" pitchFamily="18" charset="0"/>
                <a:ea typeface="Cambria" panose="02040503050406030204" pitchFamily="18" charset="0"/>
              </a:rPr>
              <a:t>5 steps of a </a:t>
            </a:r>
            <a:r>
              <a:rPr lang="en-GB" sz="2000" b="1" dirty="0">
                <a:latin typeface="Cambria" panose="02040503050406030204" pitchFamily="18" charset="0"/>
                <a:ea typeface="Cambria" panose="02040503050406030204" pitchFamily="18" charset="0"/>
              </a:rPr>
              <a:t>Bayesian Workflow</a:t>
            </a:r>
            <a:r>
              <a:rPr lang="en-GB" sz="2000" dirty="0">
                <a:latin typeface="Cambria" panose="02040503050406030204" pitchFamily="18" charset="0"/>
                <a:ea typeface="Cambria" panose="02040503050406030204" pitchFamily="18" charset="0"/>
              </a:rPr>
              <a:t>:</a:t>
            </a:r>
          </a:p>
          <a:p>
            <a:pPr algn="just"/>
            <a:endParaRPr lang="en-GB" sz="2000" b="1" dirty="0">
              <a:latin typeface="Cambria" panose="02040503050406030204" pitchFamily="18" charset="0"/>
              <a:ea typeface="Cambria" panose="02040503050406030204" pitchFamily="18" charset="0"/>
            </a:endParaRPr>
          </a:p>
          <a:p>
            <a:pPr marL="342900" indent="-342900" algn="just">
              <a:buFont typeface="Arial" panose="020B0604020202020204" pitchFamily="34" charset="0"/>
              <a:buChar char="•"/>
            </a:pPr>
            <a:r>
              <a:rPr lang="en-GB" sz="2000" dirty="0">
                <a:latin typeface="Cambria" panose="02040503050406030204" pitchFamily="18" charset="0"/>
                <a:ea typeface="Cambria" panose="02040503050406030204" pitchFamily="18" charset="0"/>
              </a:rPr>
              <a:t>Prior predictive checks</a:t>
            </a:r>
          </a:p>
          <a:p>
            <a:pPr marL="342900" indent="-342900" algn="just">
              <a:buFont typeface="Arial" panose="020B0604020202020204" pitchFamily="34" charset="0"/>
              <a:buChar char="•"/>
            </a:pPr>
            <a:endParaRPr lang="en-GB" sz="2000" dirty="0">
              <a:latin typeface="Cambria" panose="02040503050406030204" pitchFamily="18" charset="0"/>
              <a:ea typeface="Cambria" panose="02040503050406030204" pitchFamily="18" charset="0"/>
            </a:endParaRPr>
          </a:p>
          <a:p>
            <a:pPr marL="342900" indent="-342900" algn="just">
              <a:buFont typeface="Arial" panose="020B0604020202020204" pitchFamily="34" charset="0"/>
              <a:buChar char="•"/>
            </a:pPr>
            <a:r>
              <a:rPr lang="en-GB" sz="2000" dirty="0">
                <a:latin typeface="Cambria" panose="02040503050406030204" pitchFamily="18" charset="0"/>
                <a:ea typeface="Cambria" panose="02040503050406030204" pitchFamily="18" charset="0"/>
              </a:rPr>
              <a:t>Convergence assessment</a:t>
            </a:r>
          </a:p>
          <a:p>
            <a:pPr marL="342900" indent="-342900" algn="just">
              <a:buFont typeface="Arial" panose="020B0604020202020204" pitchFamily="34" charset="0"/>
              <a:buChar char="•"/>
            </a:pPr>
            <a:endParaRPr lang="en-GB" sz="2000" dirty="0">
              <a:latin typeface="Cambria" panose="02040503050406030204" pitchFamily="18" charset="0"/>
              <a:ea typeface="Cambria" panose="02040503050406030204" pitchFamily="18" charset="0"/>
            </a:endParaRPr>
          </a:p>
          <a:p>
            <a:pPr marL="342900" indent="-342900" algn="just">
              <a:buFont typeface="Arial" panose="020B0604020202020204" pitchFamily="34" charset="0"/>
              <a:buChar char="•"/>
            </a:pPr>
            <a:r>
              <a:rPr lang="en-GB" sz="2000" dirty="0">
                <a:latin typeface="Cambria" panose="02040503050406030204" pitchFamily="18" charset="0"/>
                <a:ea typeface="Cambria" panose="02040503050406030204" pitchFamily="18" charset="0"/>
              </a:rPr>
              <a:t>Posterior assessment</a:t>
            </a:r>
          </a:p>
          <a:p>
            <a:pPr marL="342900" indent="-342900" algn="just">
              <a:buFont typeface="Arial" panose="020B0604020202020204" pitchFamily="34" charset="0"/>
              <a:buChar char="•"/>
            </a:pPr>
            <a:endParaRPr lang="en-GB" sz="2000" dirty="0">
              <a:latin typeface="Cambria" panose="02040503050406030204" pitchFamily="18" charset="0"/>
              <a:ea typeface="Cambria" panose="02040503050406030204" pitchFamily="18" charset="0"/>
            </a:endParaRPr>
          </a:p>
          <a:p>
            <a:pPr marL="342900" indent="-342900" algn="just">
              <a:buFont typeface="Arial" panose="020B0604020202020204" pitchFamily="34" charset="0"/>
              <a:buChar char="•"/>
            </a:pPr>
            <a:r>
              <a:rPr lang="en-GB" sz="2000" dirty="0">
                <a:latin typeface="Cambria" panose="02040503050406030204" pitchFamily="18" charset="0"/>
                <a:ea typeface="Cambria" panose="02040503050406030204" pitchFamily="18" charset="0"/>
              </a:rPr>
              <a:t>Posterior predictive checks</a:t>
            </a:r>
          </a:p>
          <a:p>
            <a:pPr marL="342900" indent="-342900" algn="just">
              <a:buFont typeface="Arial" panose="020B0604020202020204" pitchFamily="34" charset="0"/>
              <a:buChar char="•"/>
            </a:pPr>
            <a:endParaRPr lang="en-GB" sz="2000" dirty="0">
              <a:latin typeface="Cambria" panose="02040503050406030204" pitchFamily="18" charset="0"/>
              <a:ea typeface="Cambria" panose="02040503050406030204" pitchFamily="18" charset="0"/>
            </a:endParaRPr>
          </a:p>
          <a:p>
            <a:pPr marL="342900" indent="-342900" algn="just">
              <a:buFont typeface="Arial" panose="020B0604020202020204" pitchFamily="34" charset="0"/>
              <a:buChar char="•"/>
            </a:pPr>
            <a:r>
              <a:rPr lang="en-GB" sz="2000" dirty="0">
                <a:latin typeface="Cambria" panose="02040503050406030204" pitchFamily="18" charset="0"/>
                <a:ea typeface="Cambria" panose="02040503050406030204" pitchFamily="18" charset="0"/>
              </a:rPr>
              <a:t>Model comparison</a:t>
            </a:r>
          </a:p>
          <a:p>
            <a:pPr algn="just"/>
            <a:endParaRPr lang="en-GB"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2880758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 shot of a graph&#10;&#10;Description automatically generated">
            <a:extLst>
              <a:ext uri="{FF2B5EF4-FFF2-40B4-BE49-F238E27FC236}">
                <a16:creationId xmlns:a16="http://schemas.microsoft.com/office/drawing/2014/main" id="{69BB07B4-32E1-11CA-F12F-B797280A29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1472" y="1703680"/>
            <a:ext cx="10018017" cy="4951272"/>
          </a:xfrm>
          <a:prstGeom prst="rect">
            <a:avLst/>
          </a:prstGeom>
        </p:spPr>
      </p:pic>
      <p:sp>
        <p:nvSpPr>
          <p:cNvPr id="4" name="TextBox 3">
            <a:extLst>
              <a:ext uri="{FF2B5EF4-FFF2-40B4-BE49-F238E27FC236}">
                <a16:creationId xmlns:a16="http://schemas.microsoft.com/office/drawing/2014/main" id="{7794F29C-6AC8-516F-41C8-2367A741FF97}"/>
              </a:ext>
            </a:extLst>
          </p:cNvPr>
          <p:cNvSpPr txBox="1"/>
          <p:nvPr/>
        </p:nvSpPr>
        <p:spPr>
          <a:xfrm>
            <a:off x="1238286" y="122548"/>
            <a:ext cx="10071203" cy="1323439"/>
          </a:xfrm>
          <a:prstGeom prst="rect">
            <a:avLst/>
          </a:prstGeom>
          <a:noFill/>
        </p:spPr>
        <p:txBody>
          <a:bodyPr wrap="square" rtlCol="0">
            <a:spAutoFit/>
          </a:bodyPr>
          <a:lstStyle/>
          <a:p>
            <a:pPr algn="just"/>
            <a:r>
              <a:rPr lang="en-GB" sz="2000" b="1" dirty="0">
                <a:latin typeface="Cambria" panose="02040503050406030204" pitchFamily="18" charset="0"/>
                <a:ea typeface="Cambria" panose="02040503050406030204" pitchFamily="18" charset="0"/>
              </a:rPr>
              <a:t>Prior predictive checks </a:t>
            </a:r>
            <a:r>
              <a:rPr lang="en-GB" sz="2000" dirty="0">
                <a:latin typeface="Cambria" panose="02040503050406030204" pitchFamily="18" charset="0"/>
                <a:ea typeface="Cambria" panose="02040503050406030204" pitchFamily="18" charset="0"/>
              </a:rPr>
              <a:t>tell us that the initial simple model (Model 0) has good coverage but predicts exaggerated values (</a:t>
            </a:r>
            <a:r>
              <a:rPr lang="en-GB" sz="2000" dirty="0" err="1">
                <a:latin typeface="Cambria" panose="02040503050406030204" pitchFamily="18" charset="0"/>
                <a:ea typeface="Cambria" panose="02040503050406030204" pitchFamily="18" charset="0"/>
              </a:rPr>
              <a:t>i.e</a:t>
            </a:r>
            <a:r>
              <a:rPr lang="en-GB" sz="2000" dirty="0">
                <a:latin typeface="Cambria" panose="02040503050406030204" pitchFamily="18" charset="0"/>
                <a:ea typeface="Cambria" panose="02040503050406030204" pitchFamily="18" charset="0"/>
              </a:rPr>
              <a:t> over 100) at the tail. Another model (Model 1), with λ ~ Normal (0, 0.5), namely with half the standard deviation for the intensity parameter, tends to underpredict at the tails. Let’s compare them…</a:t>
            </a:r>
          </a:p>
        </p:txBody>
      </p:sp>
    </p:spTree>
    <p:extLst>
      <p:ext uri="{BB962C8B-B14F-4D97-AF65-F5344CB8AC3E}">
        <p14:creationId xmlns:p14="http://schemas.microsoft.com/office/powerpoint/2010/main" val="3521417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graphs and diagrams&#10;&#10;Description automatically generated with medium confidence">
            <a:extLst>
              <a:ext uri="{FF2B5EF4-FFF2-40B4-BE49-F238E27FC236}">
                <a16:creationId xmlns:a16="http://schemas.microsoft.com/office/drawing/2014/main" id="{551617A7-85C7-1E5D-F010-FAE5D0EB78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88" y="2655623"/>
            <a:ext cx="10972822" cy="3657607"/>
          </a:xfrm>
          <a:prstGeom prst="rect">
            <a:avLst/>
          </a:prstGeom>
        </p:spPr>
      </p:pic>
      <p:sp>
        <p:nvSpPr>
          <p:cNvPr id="6" name="TextBox 5">
            <a:extLst>
              <a:ext uri="{FF2B5EF4-FFF2-40B4-BE49-F238E27FC236}">
                <a16:creationId xmlns:a16="http://schemas.microsoft.com/office/drawing/2014/main" id="{59D699F5-815E-F350-C7B9-EAA78BFFF8B3}"/>
              </a:ext>
            </a:extLst>
          </p:cNvPr>
          <p:cNvSpPr txBox="1"/>
          <p:nvPr/>
        </p:nvSpPr>
        <p:spPr>
          <a:xfrm>
            <a:off x="609588" y="742358"/>
            <a:ext cx="10972822" cy="1631216"/>
          </a:xfrm>
          <a:prstGeom prst="rect">
            <a:avLst/>
          </a:prstGeom>
          <a:noFill/>
        </p:spPr>
        <p:txBody>
          <a:bodyPr wrap="square" rtlCol="0">
            <a:spAutoFit/>
          </a:bodyPr>
          <a:lstStyle/>
          <a:p>
            <a:pPr algn="just"/>
            <a:r>
              <a:rPr lang="en-GB" sz="2000" dirty="0">
                <a:latin typeface="Cambria" panose="02040503050406030204" pitchFamily="18" charset="0"/>
                <a:ea typeface="Cambria" panose="02040503050406030204" pitchFamily="18" charset="0"/>
              </a:rPr>
              <a:t>We sample the models with MCMC: 1000 tuning steps, 1000 steps, 4 chains. We </a:t>
            </a:r>
            <a:r>
              <a:rPr lang="en-GB" sz="2000" b="1" dirty="0">
                <a:latin typeface="Cambria" panose="02040503050406030204" pitchFamily="18" charset="0"/>
                <a:ea typeface="Cambria" panose="02040503050406030204" pitchFamily="18" charset="0"/>
              </a:rPr>
              <a:t>assess convergence</a:t>
            </a:r>
            <a:r>
              <a:rPr lang="en-GB" sz="2000" dirty="0">
                <a:latin typeface="Cambria" panose="02040503050406030204" pitchFamily="18" charset="0"/>
                <a:ea typeface="Cambria" panose="02040503050406030204" pitchFamily="18" charset="0"/>
              </a:rPr>
              <a:t> by checking that we have enough effective samples sizes (ESS) and that convergence statistics (</a:t>
            </a:r>
            <a:r>
              <a:rPr lang="en-GB" sz="2000" dirty="0" err="1">
                <a:latin typeface="Cambria" panose="02040503050406030204" pitchFamily="18" charset="0"/>
                <a:ea typeface="Cambria" panose="02040503050406030204" pitchFamily="18" charset="0"/>
              </a:rPr>
              <a:t>R_hat</a:t>
            </a:r>
            <a:r>
              <a:rPr lang="en-GB" sz="2000" dirty="0">
                <a:latin typeface="Cambria" panose="02040503050406030204" pitchFamily="18" charset="0"/>
                <a:ea typeface="Cambria" panose="02040503050406030204" pitchFamily="18" charset="0"/>
              </a:rPr>
              <a:t>) are between 1 and 1.01. In our case, we have over 5000 ESS and </a:t>
            </a:r>
            <a:r>
              <a:rPr lang="en-GB" sz="2000" dirty="0" err="1">
                <a:latin typeface="Cambria" panose="02040503050406030204" pitchFamily="18" charset="0"/>
                <a:ea typeface="Cambria" panose="02040503050406030204" pitchFamily="18" charset="0"/>
              </a:rPr>
              <a:t>R_hats</a:t>
            </a:r>
            <a:r>
              <a:rPr lang="en-GB" sz="2000" dirty="0">
                <a:latin typeface="Cambria" panose="02040503050406030204" pitchFamily="18" charset="0"/>
                <a:ea typeface="Cambria" panose="02040503050406030204" pitchFamily="18" charset="0"/>
              </a:rPr>
              <a:t> &lt;= 1.01 for all parameters. We plot traces as </a:t>
            </a:r>
            <a:r>
              <a:rPr lang="en-GB" sz="2000" dirty="0" err="1">
                <a:latin typeface="Cambria" panose="02040503050406030204" pitchFamily="18" charset="0"/>
                <a:ea typeface="Cambria" panose="02040503050406030204" pitchFamily="18" charset="0"/>
              </a:rPr>
              <a:t>rankplots</a:t>
            </a:r>
            <a:r>
              <a:rPr lang="en-GB" sz="2000" dirty="0">
                <a:latin typeface="Cambria" panose="02040503050406030204" pitchFamily="18" charset="0"/>
                <a:ea typeface="Cambria" panose="02040503050406030204" pitchFamily="18" charset="0"/>
              </a:rPr>
              <a:t> to further confirm convergence. Example of </a:t>
            </a:r>
            <a:r>
              <a:rPr lang="en-GB" sz="2000" dirty="0" err="1">
                <a:latin typeface="Cambria" panose="02040503050406030204" pitchFamily="18" charset="0"/>
                <a:ea typeface="Cambria" panose="02040503050406030204" pitchFamily="18" charset="0"/>
              </a:rPr>
              <a:t>rankplots</a:t>
            </a:r>
            <a:r>
              <a:rPr lang="en-GB" sz="2000" dirty="0">
                <a:latin typeface="Cambria" panose="02040503050406030204" pitchFamily="18" charset="0"/>
                <a:ea typeface="Cambria" panose="02040503050406030204" pitchFamily="18" charset="0"/>
              </a:rPr>
              <a:t> from Model 1: </a:t>
            </a:r>
          </a:p>
        </p:txBody>
      </p:sp>
    </p:spTree>
    <p:extLst>
      <p:ext uri="{BB962C8B-B14F-4D97-AF65-F5344CB8AC3E}">
        <p14:creationId xmlns:p14="http://schemas.microsoft.com/office/powerpoint/2010/main" val="18480699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a city&#10;&#10;Description automatically generated">
            <a:extLst>
              <a:ext uri="{FF2B5EF4-FFF2-40B4-BE49-F238E27FC236}">
                <a16:creationId xmlns:a16="http://schemas.microsoft.com/office/drawing/2014/main" id="{5CF92330-2712-50D0-D228-D6369A1F32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8093"/>
            <a:ext cx="6034421" cy="6721813"/>
          </a:xfrm>
          <a:prstGeom prst="rect">
            <a:avLst/>
          </a:prstGeom>
        </p:spPr>
      </p:pic>
      <p:sp>
        <p:nvSpPr>
          <p:cNvPr id="4" name="TextBox 3">
            <a:extLst>
              <a:ext uri="{FF2B5EF4-FFF2-40B4-BE49-F238E27FC236}">
                <a16:creationId xmlns:a16="http://schemas.microsoft.com/office/drawing/2014/main" id="{FFC91E6A-9C9E-6342-3165-BEA53FE98F18}"/>
              </a:ext>
            </a:extLst>
          </p:cNvPr>
          <p:cNvSpPr txBox="1"/>
          <p:nvPr/>
        </p:nvSpPr>
        <p:spPr>
          <a:xfrm>
            <a:off x="6034421" y="318304"/>
            <a:ext cx="4919115" cy="1631216"/>
          </a:xfrm>
          <a:prstGeom prst="rect">
            <a:avLst/>
          </a:prstGeom>
          <a:noFill/>
        </p:spPr>
        <p:txBody>
          <a:bodyPr wrap="square" rtlCol="0">
            <a:spAutoFit/>
          </a:bodyPr>
          <a:lstStyle/>
          <a:p>
            <a:pPr algn="just"/>
            <a:r>
              <a:rPr lang="en-GB" sz="2000" dirty="0">
                <a:latin typeface="Cambria" panose="02040503050406030204" pitchFamily="18" charset="0"/>
                <a:ea typeface="Cambria" panose="02040503050406030204" pitchFamily="18" charset="0"/>
              </a:rPr>
              <a:t>After MCMC sampling we can </a:t>
            </a:r>
            <a:r>
              <a:rPr lang="en-GB" sz="2000" b="1" dirty="0">
                <a:latin typeface="Cambria" panose="02040503050406030204" pitchFamily="18" charset="0"/>
                <a:ea typeface="Cambria" panose="02040503050406030204" pitchFamily="18" charset="0"/>
              </a:rPr>
              <a:t>assess posterior </a:t>
            </a:r>
            <a:r>
              <a:rPr lang="en-GB" sz="2000" dirty="0">
                <a:latin typeface="Cambria" panose="02040503050406030204" pitchFamily="18" charset="0"/>
                <a:ea typeface="Cambria" panose="02040503050406030204" pitchFamily="18" charset="0"/>
              </a:rPr>
              <a:t>distributions. From the above models we obtain a posterior distribution per location. Image at the left shows only posterior means from Model 1.</a:t>
            </a:r>
          </a:p>
        </p:txBody>
      </p:sp>
      <p:pic>
        <p:nvPicPr>
          <p:cNvPr id="8" name="Picture 7" descr="A group of graphs with different colored lines&#10;&#10;Description automatically generated with medium confidence">
            <a:extLst>
              <a:ext uri="{FF2B5EF4-FFF2-40B4-BE49-F238E27FC236}">
                <a16:creationId xmlns:a16="http://schemas.microsoft.com/office/drawing/2014/main" id="{AB498CC7-C432-E1D1-9133-E9FABED72D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5762" y="2247624"/>
            <a:ext cx="5390399" cy="3557023"/>
          </a:xfrm>
          <a:prstGeom prst="rect">
            <a:avLst/>
          </a:prstGeom>
        </p:spPr>
      </p:pic>
      <p:sp>
        <p:nvSpPr>
          <p:cNvPr id="9" name="TextBox 8">
            <a:extLst>
              <a:ext uri="{FF2B5EF4-FFF2-40B4-BE49-F238E27FC236}">
                <a16:creationId xmlns:a16="http://schemas.microsoft.com/office/drawing/2014/main" id="{3A5B9DDE-F9B6-DE94-66F5-989CD75642AB}"/>
              </a:ext>
            </a:extLst>
          </p:cNvPr>
          <p:cNvSpPr txBox="1"/>
          <p:nvPr/>
        </p:nvSpPr>
        <p:spPr>
          <a:xfrm>
            <a:off x="6531403" y="5705351"/>
            <a:ext cx="5154758" cy="923330"/>
          </a:xfrm>
          <a:prstGeom prst="rect">
            <a:avLst/>
          </a:prstGeom>
          <a:noFill/>
        </p:spPr>
        <p:txBody>
          <a:bodyPr wrap="square" rtlCol="0">
            <a:spAutoFit/>
          </a:bodyPr>
          <a:lstStyle/>
          <a:p>
            <a:pPr algn="just"/>
            <a:r>
              <a:rPr lang="en-GB" dirty="0">
                <a:latin typeface="Cambria" panose="02040503050406030204" pitchFamily="18" charset="0"/>
                <a:ea typeface="Cambria" panose="02040503050406030204" pitchFamily="18" charset="0"/>
              </a:rPr>
              <a:t>We should try to work with full posteriors. Image above shows posteriors from the locations with minimum and maximum intensities (Model 1).</a:t>
            </a:r>
          </a:p>
        </p:txBody>
      </p:sp>
    </p:spTree>
    <p:extLst>
      <p:ext uri="{BB962C8B-B14F-4D97-AF65-F5344CB8AC3E}">
        <p14:creationId xmlns:p14="http://schemas.microsoft.com/office/powerpoint/2010/main" val="41491603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0F3C4C2-9196-B8D9-57EE-0368163C3B3F}"/>
              </a:ext>
            </a:extLst>
          </p:cNvPr>
          <p:cNvPicPr>
            <a:picLocks noChangeAspect="1"/>
          </p:cNvPicPr>
          <p:nvPr/>
        </p:nvPicPr>
        <p:blipFill>
          <a:blip r:embed="rId2"/>
          <a:stretch>
            <a:fillRect/>
          </a:stretch>
        </p:blipFill>
        <p:spPr>
          <a:xfrm>
            <a:off x="2918798" y="4750279"/>
            <a:ext cx="6207316" cy="1179024"/>
          </a:xfrm>
          <a:prstGeom prst="rect">
            <a:avLst/>
          </a:prstGeom>
        </p:spPr>
      </p:pic>
      <p:pic>
        <p:nvPicPr>
          <p:cNvPr id="7" name="Picture 6">
            <a:extLst>
              <a:ext uri="{FF2B5EF4-FFF2-40B4-BE49-F238E27FC236}">
                <a16:creationId xmlns:a16="http://schemas.microsoft.com/office/drawing/2014/main" id="{0F96B286-61DA-ED2E-C0B5-B4BDD081CB4D}"/>
              </a:ext>
            </a:extLst>
          </p:cNvPr>
          <p:cNvPicPr>
            <a:picLocks noChangeAspect="1"/>
          </p:cNvPicPr>
          <p:nvPr/>
        </p:nvPicPr>
        <p:blipFill>
          <a:blip r:embed="rId3"/>
          <a:stretch>
            <a:fillRect/>
          </a:stretch>
        </p:blipFill>
        <p:spPr>
          <a:xfrm>
            <a:off x="2685334" y="266717"/>
            <a:ext cx="6962601" cy="4410272"/>
          </a:xfrm>
          <a:prstGeom prst="rect">
            <a:avLst/>
          </a:prstGeom>
        </p:spPr>
      </p:pic>
      <p:pic>
        <p:nvPicPr>
          <p:cNvPr id="9" name="Picture 8">
            <a:extLst>
              <a:ext uri="{FF2B5EF4-FFF2-40B4-BE49-F238E27FC236}">
                <a16:creationId xmlns:a16="http://schemas.microsoft.com/office/drawing/2014/main" id="{5EC59E70-BE26-86C3-85B8-2CF74E1554EA}"/>
              </a:ext>
            </a:extLst>
          </p:cNvPr>
          <p:cNvPicPr>
            <a:picLocks noChangeAspect="1"/>
          </p:cNvPicPr>
          <p:nvPr/>
        </p:nvPicPr>
        <p:blipFill>
          <a:blip r:embed="rId4"/>
          <a:stretch>
            <a:fillRect/>
          </a:stretch>
        </p:blipFill>
        <p:spPr>
          <a:xfrm>
            <a:off x="2685334" y="266717"/>
            <a:ext cx="2772240" cy="354118"/>
          </a:xfrm>
          <a:prstGeom prst="rect">
            <a:avLst/>
          </a:prstGeom>
        </p:spPr>
      </p:pic>
      <p:sp>
        <p:nvSpPr>
          <p:cNvPr id="12" name="TextBox 11">
            <a:extLst>
              <a:ext uri="{FF2B5EF4-FFF2-40B4-BE49-F238E27FC236}">
                <a16:creationId xmlns:a16="http://schemas.microsoft.com/office/drawing/2014/main" id="{C7AE5AF2-1B05-18E0-0BFD-5D267FE7CB59}"/>
              </a:ext>
            </a:extLst>
          </p:cNvPr>
          <p:cNvSpPr txBox="1"/>
          <p:nvPr/>
        </p:nvSpPr>
        <p:spPr>
          <a:xfrm>
            <a:off x="2819885" y="5929303"/>
            <a:ext cx="6962600" cy="707886"/>
          </a:xfrm>
          <a:prstGeom prst="rect">
            <a:avLst/>
          </a:prstGeom>
          <a:noFill/>
        </p:spPr>
        <p:txBody>
          <a:bodyPr wrap="square" rtlCol="0">
            <a:spAutoFit/>
          </a:bodyPr>
          <a:lstStyle/>
          <a:p>
            <a:pPr algn="just"/>
            <a:r>
              <a:rPr lang="en-GB" sz="2000" dirty="0">
                <a:latin typeface="Cambria" panose="02040503050406030204" pitchFamily="18" charset="0"/>
                <a:ea typeface="Cambria" panose="02040503050406030204" pitchFamily="18" charset="0"/>
              </a:rPr>
              <a:t>Maximum intensity (~2 ± 0.5) seems to be located around the infamous pump on Broad Street (as John Snow inferred).</a:t>
            </a:r>
          </a:p>
        </p:txBody>
      </p:sp>
    </p:spTree>
    <p:extLst>
      <p:ext uri="{BB962C8B-B14F-4D97-AF65-F5344CB8AC3E}">
        <p14:creationId xmlns:p14="http://schemas.microsoft.com/office/powerpoint/2010/main" val="1045760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table with numbers and letters&#10;&#10;Description automatically generated">
            <a:extLst>
              <a:ext uri="{FF2B5EF4-FFF2-40B4-BE49-F238E27FC236}">
                <a16:creationId xmlns:a16="http://schemas.microsoft.com/office/drawing/2014/main" id="{DC59DA7F-4AF8-2D27-1976-EB9C6061B8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0450"/>
            <a:ext cx="12192000" cy="2944794"/>
          </a:xfrm>
          <a:prstGeom prst="rect">
            <a:avLst/>
          </a:prstGeom>
        </p:spPr>
      </p:pic>
      <p:sp>
        <p:nvSpPr>
          <p:cNvPr id="2" name="TextBox 1">
            <a:extLst>
              <a:ext uri="{FF2B5EF4-FFF2-40B4-BE49-F238E27FC236}">
                <a16:creationId xmlns:a16="http://schemas.microsoft.com/office/drawing/2014/main" id="{CF8133F6-D06C-505F-800F-03602F0899D7}"/>
              </a:ext>
            </a:extLst>
          </p:cNvPr>
          <p:cNvSpPr txBox="1"/>
          <p:nvPr/>
        </p:nvSpPr>
        <p:spPr>
          <a:xfrm>
            <a:off x="204247" y="3879067"/>
            <a:ext cx="11783505" cy="1938992"/>
          </a:xfrm>
          <a:prstGeom prst="rect">
            <a:avLst/>
          </a:prstGeom>
          <a:noFill/>
        </p:spPr>
        <p:txBody>
          <a:bodyPr wrap="square" rtlCol="0">
            <a:spAutoFit/>
          </a:bodyPr>
          <a:lstStyle/>
          <a:p>
            <a:pPr algn="just"/>
            <a:r>
              <a:rPr lang="en-GB" sz="2000" dirty="0">
                <a:latin typeface="Cambria" panose="02040503050406030204" pitchFamily="18" charset="0"/>
                <a:ea typeface="Cambria" panose="02040503050406030204" pitchFamily="18" charset="0"/>
              </a:rPr>
              <a:t>As expected from the prior predictive checks, the estimates of Model 0 inflate the maximum rate, while the estimates of Model 1 deflate it. Averaged mean max/min rates are ~13.5, aligned with John Snow’s findings. However, a proper model averaging would need to be performed to confirm that. Most importantly, this is </a:t>
            </a:r>
            <a:r>
              <a:rPr lang="en-GB" sz="2000" b="1" dirty="0">
                <a:latin typeface="Cambria" panose="02040503050406030204" pitchFamily="18" charset="0"/>
                <a:ea typeface="Cambria" panose="02040503050406030204" pitchFamily="18" charset="0"/>
              </a:rPr>
              <a:t>not </a:t>
            </a:r>
            <a:r>
              <a:rPr lang="en-GB" sz="2000" dirty="0">
                <a:latin typeface="Cambria" panose="02040503050406030204" pitchFamily="18" charset="0"/>
                <a:ea typeface="Cambria" panose="02040503050406030204" pitchFamily="18" charset="0"/>
              </a:rPr>
              <a:t>inference on the effect of cholera contaminated water pumps, but simply on the highest rate building vs the lowest rate one. The most we can do is to infer the average death rate on Soho, which is estimated to be ~1.7 ± 0.07 for Model 0 and ~ 1.3 ± 0.04 for Model 1.</a:t>
            </a:r>
          </a:p>
        </p:txBody>
      </p:sp>
    </p:spTree>
    <p:extLst>
      <p:ext uri="{BB962C8B-B14F-4D97-AF65-F5344CB8AC3E}">
        <p14:creationId xmlns:p14="http://schemas.microsoft.com/office/powerpoint/2010/main" val="28641974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table with numbers and letters&#10;&#10;Description automatically generated">
            <a:extLst>
              <a:ext uri="{FF2B5EF4-FFF2-40B4-BE49-F238E27FC236}">
                <a16:creationId xmlns:a16="http://schemas.microsoft.com/office/drawing/2014/main" id="{6F770532-9441-9581-56AA-8BDD798E4A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91013"/>
            <a:ext cx="12192000" cy="3041120"/>
          </a:xfrm>
          <a:prstGeom prst="rect">
            <a:avLst/>
          </a:prstGeom>
        </p:spPr>
      </p:pic>
      <p:sp>
        <p:nvSpPr>
          <p:cNvPr id="13" name="TextBox 12">
            <a:extLst>
              <a:ext uri="{FF2B5EF4-FFF2-40B4-BE49-F238E27FC236}">
                <a16:creationId xmlns:a16="http://schemas.microsoft.com/office/drawing/2014/main" id="{898E50BB-C927-160F-4EDF-0506CB89580D}"/>
              </a:ext>
            </a:extLst>
          </p:cNvPr>
          <p:cNvSpPr txBox="1"/>
          <p:nvPr/>
        </p:nvSpPr>
        <p:spPr>
          <a:xfrm>
            <a:off x="204246" y="3770913"/>
            <a:ext cx="11783505" cy="1938992"/>
          </a:xfrm>
          <a:prstGeom prst="rect">
            <a:avLst/>
          </a:prstGeom>
          <a:noFill/>
        </p:spPr>
        <p:txBody>
          <a:bodyPr wrap="square" rtlCol="0">
            <a:spAutoFit/>
          </a:bodyPr>
          <a:lstStyle/>
          <a:p>
            <a:pPr algn="just"/>
            <a:r>
              <a:rPr lang="en-GB" sz="2000" dirty="0">
                <a:latin typeface="Cambria" panose="02040503050406030204" pitchFamily="18" charset="0"/>
                <a:ea typeface="Cambria" panose="02040503050406030204" pitchFamily="18" charset="0"/>
              </a:rPr>
              <a:t>As expected from the prior predictive checks, the estimates of Model 0 inflate the maximum rate, while the estimates of Model 1 deflate it. Averaged mean max/min rates are ~13.5, aligned with John Snow’s findings. However, a proper model averaging would need to be performed to confirm that. Most importantly, this is </a:t>
            </a:r>
            <a:r>
              <a:rPr lang="en-GB" sz="2000" b="1" dirty="0">
                <a:latin typeface="Cambria" panose="02040503050406030204" pitchFamily="18" charset="0"/>
                <a:ea typeface="Cambria" panose="02040503050406030204" pitchFamily="18" charset="0"/>
              </a:rPr>
              <a:t>not </a:t>
            </a:r>
            <a:r>
              <a:rPr lang="en-GB" sz="2000" dirty="0">
                <a:latin typeface="Cambria" panose="02040503050406030204" pitchFamily="18" charset="0"/>
                <a:ea typeface="Cambria" panose="02040503050406030204" pitchFamily="18" charset="0"/>
              </a:rPr>
              <a:t>inference on the effect of cholera contaminated water pumps, but simply on the highest rate building vs the lowest rate one. The most we can do is to infer the average death rate on Soho, which is estimated to be ~1.7 ± 0.07 for Model 0 and ~ 1.3 ± 0.04 for Model 1.</a:t>
            </a:r>
          </a:p>
        </p:txBody>
      </p:sp>
    </p:spTree>
    <p:extLst>
      <p:ext uri="{BB962C8B-B14F-4D97-AF65-F5344CB8AC3E}">
        <p14:creationId xmlns:p14="http://schemas.microsoft.com/office/powerpoint/2010/main" val="19525240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09AF3569-2ACC-8EE5-44A2-F6CF9972E8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1132" y="1599853"/>
            <a:ext cx="10477722" cy="5167579"/>
          </a:xfrm>
          <a:prstGeom prst="rect">
            <a:avLst/>
          </a:prstGeom>
        </p:spPr>
      </p:pic>
      <p:sp>
        <p:nvSpPr>
          <p:cNvPr id="4" name="TextBox 3">
            <a:extLst>
              <a:ext uri="{FF2B5EF4-FFF2-40B4-BE49-F238E27FC236}">
                <a16:creationId xmlns:a16="http://schemas.microsoft.com/office/drawing/2014/main" id="{FEFA1861-8D11-1AF0-B7DB-99FCE388EE43}"/>
              </a:ext>
            </a:extLst>
          </p:cNvPr>
          <p:cNvSpPr txBox="1"/>
          <p:nvPr/>
        </p:nvSpPr>
        <p:spPr>
          <a:xfrm>
            <a:off x="719813" y="178117"/>
            <a:ext cx="11100359" cy="1200329"/>
          </a:xfrm>
          <a:prstGeom prst="rect">
            <a:avLst/>
          </a:prstGeom>
          <a:noFill/>
        </p:spPr>
        <p:txBody>
          <a:bodyPr wrap="square" rtlCol="0">
            <a:spAutoFit/>
          </a:bodyPr>
          <a:lstStyle/>
          <a:p>
            <a:pPr algn="just"/>
            <a:r>
              <a:rPr lang="en-GB" dirty="0">
                <a:latin typeface="Cambria" panose="02040503050406030204" pitchFamily="18" charset="0"/>
                <a:ea typeface="Cambria" panose="02040503050406030204" pitchFamily="18" charset="0"/>
              </a:rPr>
              <a:t>It is important to do </a:t>
            </a:r>
            <a:r>
              <a:rPr lang="en-GB" b="1" dirty="0">
                <a:latin typeface="Cambria" panose="02040503050406030204" pitchFamily="18" charset="0"/>
                <a:ea typeface="Cambria" panose="02040503050406030204" pitchFamily="18" charset="0"/>
              </a:rPr>
              <a:t>posterior predictive checks</a:t>
            </a:r>
            <a:r>
              <a:rPr lang="en-GB" dirty="0">
                <a:latin typeface="Cambria" panose="02040503050406030204" pitchFamily="18" charset="0"/>
                <a:ea typeface="Cambria" panose="02040503050406030204" pitchFamily="18" charset="0"/>
              </a:rPr>
              <a:t>, as they may tell a different story. Here we see that models have similar predictive capacity and that Model 0 is actually more constrained at the tails than Model 1, opposite to what we expected. This occurs because posterior predictive distributions accounts for the uncertainty of our parameters of interest (e.g. </a:t>
            </a:r>
            <a:r>
              <a:rPr lang="el-GR" dirty="0">
                <a:latin typeface="Cambria" panose="02040503050406030204" pitchFamily="18" charset="0"/>
                <a:ea typeface="Cambria" panose="02040503050406030204" pitchFamily="18" charset="0"/>
              </a:rPr>
              <a:t>λ</a:t>
            </a:r>
            <a:r>
              <a:rPr lang="en-GB" dirty="0">
                <a:latin typeface="Cambria" panose="02040503050406030204" pitchFamily="18" charset="0"/>
                <a:ea typeface="Cambria" panose="02040503050406030204" pitchFamily="18" charset="0"/>
              </a:rPr>
              <a:t> ).</a:t>
            </a:r>
            <a:endParaRPr lang="en-GB"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37387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7883CF5-C553-C45A-6F6A-E314C2B44C10}"/>
              </a:ext>
            </a:extLst>
          </p:cNvPr>
          <p:cNvSpPr txBox="1"/>
          <p:nvPr/>
        </p:nvSpPr>
        <p:spPr>
          <a:xfrm>
            <a:off x="776594" y="1338137"/>
            <a:ext cx="11317996" cy="4216539"/>
          </a:xfrm>
          <a:prstGeom prst="rect">
            <a:avLst/>
          </a:prstGeom>
          <a:noFill/>
        </p:spPr>
        <p:txBody>
          <a:bodyPr wrap="square" rtlCol="0">
            <a:spAutoFit/>
          </a:bodyPr>
          <a:lstStyle/>
          <a:p>
            <a:pPr algn="just"/>
            <a:r>
              <a:rPr lang="en-GB" sz="2800" dirty="0">
                <a:latin typeface="Cambria" panose="02040503050406030204" pitchFamily="18" charset="0"/>
                <a:ea typeface="Cambria" panose="02040503050406030204" pitchFamily="18" charset="0"/>
              </a:rPr>
              <a:t>Outline</a:t>
            </a:r>
            <a:r>
              <a:rPr lang="en-GB" sz="2400" dirty="0">
                <a:latin typeface="Cambria" panose="02040503050406030204" pitchFamily="18" charset="0"/>
                <a:ea typeface="Cambria" panose="02040503050406030204" pitchFamily="18" charset="0"/>
              </a:rPr>
              <a:t>:</a:t>
            </a:r>
          </a:p>
          <a:p>
            <a:pPr algn="just"/>
            <a:endParaRPr lang="en-GB" sz="2400" dirty="0">
              <a:latin typeface="Cambria" panose="02040503050406030204" pitchFamily="18" charset="0"/>
              <a:ea typeface="Cambria" panose="02040503050406030204" pitchFamily="18" charset="0"/>
            </a:endParaRPr>
          </a:p>
          <a:p>
            <a:pPr marL="342900" indent="-342900" algn="just">
              <a:buFont typeface="Arial" panose="020B0604020202020204" pitchFamily="34" charset="0"/>
              <a:buChar char="•"/>
            </a:pPr>
            <a:r>
              <a:rPr lang="en-GB" sz="2400" dirty="0">
                <a:latin typeface="Cambria" panose="02040503050406030204" pitchFamily="18" charset="0"/>
                <a:ea typeface="Cambria" panose="02040503050406030204" pitchFamily="18" charset="0"/>
              </a:rPr>
              <a:t>Data wrangling, analysis context and descriptive mapping (slides 3 -7)</a:t>
            </a:r>
          </a:p>
          <a:p>
            <a:pPr marL="342900" indent="-342900" algn="just">
              <a:buFont typeface="Arial" panose="020B0604020202020204" pitchFamily="34" charset="0"/>
              <a:buChar char="•"/>
            </a:pPr>
            <a:endParaRPr lang="en-GB" sz="2400" dirty="0">
              <a:latin typeface="Cambria" panose="02040503050406030204" pitchFamily="18" charset="0"/>
              <a:ea typeface="Cambria" panose="02040503050406030204" pitchFamily="18" charset="0"/>
            </a:endParaRPr>
          </a:p>
          <a:p>
            <a:pPr marL="342900" indent="-342900" algn="just">
              <a:buFont typeface="Arial" panose="020B0604020202020204" pitchFamily="34" charset="0"/>
              <a:buChar char="•"/>
            </a:pPr>
            <a:r>
              <a:rPr lang="en-GB" sz="2400" dirty="0">
                <a:latin typeface="Cambria" panose="02040503050406030204" pitchFamily="18" charset="0"/>
                <a:ea typeface="Cambria" panose="02040503050406030204" pitchFamily="18" charset="0"/>
              </a:rPr>
              <a:t>Statistical model, scientific question and hypothesis (slides 8 – 12)</a:t>
            </a:r>
          </a:p>
          <a:p>
            <a:pPr marL="342900" indent="-342900" algn="just">
              <a:buFont typeface="Arial" panose="020B0604020202020204" pitchFamily="34" charset="0"/>
              <a:buChar char="•"/>
            </a:pPr>
            <a:endParaRPr lang="en-GB" sz="2400" dirty="0">
              <a:latin typeface="Cambria" panose="02040503050406030204" pitchFamily="18" charset="0"/>
              <a:ea typeface="Cambria" panose="02040503050406030204" pitchFamily="18" charset="0"/>
            </a:endParaRPr>
          </a:p>
          <a:p>
            <a:pPr marL="342900" indent="-342900" algn="just">
              <a:buFont typeface="Arial" panose="020B0604020202020204" pitchFamily="34" charset="0"/>
              <a:buChar char="•"/>
            </a:pPr>
            <a:r>
              <a:rPr lang="en-GB" sz="2400" dirty="0">
                <a:latin typeface="Cambria" panose="02040503050406030204" pitchFamily="18" charset="0"/>
                <a:ea typeface="Cambria" panose="02040503050406030204" pitchFamily="18" charset="0"/>
              </a:rPr>
              <a:t>Bayesian workflow, assessment and interpretation of results (slides 11 – 20)</a:t>
            </a:r>
          </a:p>
          <a:p>
            <a:pPr marL="342900" indent="-342900" algn="just">
              <a:buFont typeface="Arial" panose="020B0604020202020204" pitchFamily="34" charset="0"/>
              <a:buChar char="•"/>
            </a:pPr>
            <a:endParaRPr lang="en-GB" sz="2400" dirty="0">
              <a:latin typeface="Cambria" panose="02040503050406030204" pitchFamily="18" charset="0"/>
              <a:ea typeface="Cambria" panose="02040503050406030204" pitchFamily="18" charset="0"/>
            </a:endParaRPr>
          </a:p>
          <a:p>
            <a:pPr marL="342900" indent="-342900" algn="just">
              <a:buFont typeface="Arial" panose="020B0604020202020204" pitchFamily="34" charset="0"/>
              <a:buChar char="•"/>
            </a:pPr>
            <a:r>
              <a:rPr lang="en-GB" sz="2400" dirty="0">
                <a:latin typeface="Cambria" panose="02040503050406030204" pitchFamily="18" charset="0"/>
                <a:ea typeface="Cambria" panose="02040503050406030204" pitchFamily="18" charset="0"/>
              </a:rPr>
              <a:t>Conclusion (slide 21)</a:t>
            </a:r>
          </a:p>
          <a:p>
            <a:pPr algn="just"/>
            <a:endParaRPr lang="en-GB" sz="2400" dirty="0">
              <a:latin typeface="Cambria" panose="02040503050406030204" pitchFamily="18" charset="0"/>
              <a:ea typeface="Cambria" panose="02040503050406030204" pitchFamily="18" charset="0"/>
            </a:endParaRPr>
          </a:p>
          <a:p>
            <a:pPr algn="just"/>
            <a:endParaRPr lang="en-GB" sz="24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2486650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with black dots and white text&#10;&#10;Description automatically generated">
            <a:extLst>
              <a:ext uri="{FF2B5EF4-FFF2-40B4-BE49-F238E27FC236}">
                <a16:creationId xmlns:a16="http://schemas.microsoft.com/office/drawing/2014/main" id="{E6A9C29E-EB6B-FCF7-A951-711DFE6D06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7963" y="2438531"/>
            <a:ext cx="11166543" cy="3604051"/>
          </a:xfrm>
          <a:prstGeom prst="rect">
            <a:avLst/>
          </a:prstGeom>
        </p:spPr>
      </p:pic>
      <p:sp>
        <p:nvSpPr>
          <p:cNvPr id="4" name="TextBox 3">
            <a:extLst>
              <a:ext uri="{FF2B5EF4-FFF2-40B4-BE49-F238E27FC236}">
                <a16:creationId xmlns:a16="http://schemas.microsoft.com/office/drawing/2014/main" id="{06350D83-3F5B-54C0-48E8-C42759D30609}"/>
              </a:ext>
            </a:extLst>
          </p:cNvPr>
          <p:cNvSpPr txBox="1"/>
          <p:nvPr/>
        </p:nvSpPr>
        <p:spPr>
          <a:xfrm>
            <a:off x="757963" y="951115"/>
            <a:ext cx="11100359" cy="1015663"/>
          </a:xfrm>
          <a:prstGeom prst="rect">
            <a:avLst/>
          </a:prstGeom>
          <a:noFill/>
        </p:spPr>
        <p:txBody>
          <a:bodyPr wrap="square" rtlCol="0">
            <a:spAutoFit/>
          </a:bodyPr>
          <a:lstStyle/>
          <a:p>
            <a:pPr algn="just"/>
            <a:r>
              <a:rPr lang="en-GB" sz="2000" dirty="0">
                <a:latin typeface="Cambria" panose="02040503050406030204" pitchFamily="18" charset="0"/>
                <a:ea typeface="Cambria" panose="02040503050406030204" pitchFamily="18" charset="0"/>
              </a:rPr>
              <a:t>Indeed, a </a:t>
            </a:r>
            <a:r>
              <a:rPr lang="en-GB" sz="2000" b="1" dirty="0">
                <a:latin typeface="Cambria" panose="02040503050406030204" pitchFamily="18" charset="0"/>
                <a:ea typeface="Cambria" panose="02040503050406030204" pitchFamily="18" charset="0"/>
              </a:rPr>
              <a:t>model comparison </a:t>
            </a:r>
            <a:r>
              <a:rPr lang="en-GB" sz="2000" dirty="0">
                <a:latin typeface="Cambria" panose="02040503050406030204" pitchFamily="18" charset="0"/>
                <a:ea typeface="Cambria" panose="02040503050406030204" pitchFamily="18" charset="0"/>
              </a:rPr>
              <a:t>using Pareto-smoothed importance sampling leave one out cross validation (PSIS LOO-CV) shows that Model 1 outperforms Model 0 in terms of out-sample predictive capacity, but in-sample predictive capacity is better from Model 0. </a:t>
            </a:r>
            <a:endParaRPr lang="en-GB" sz="2000"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3853626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table with numbers and text&#10;&#10;Description automatically generated with medium confidence">
            <a:extLst>
              <a:ext uri="{FF2B5EF4-FFF2-40B4-BE49-F238E27FC236}">
                <a16:creationId xmlns:a16="http://schemas.microsoft.com/office/drawing/2014/main" id="{0AF480CE-5B8F-A51A-F4EF-FEBCC64FD4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39213"/>
            <a:ext cx="12192000" cy="2465953"/>
          </a:xfrm>
          <a:prstGeom prst="rect">
            <a:avLst/>
          </a:prstGeom>
        </p:spPr>
      </p:pic>
      <p:sp>
        <p:nvSpPr>
          <p:cNvPr id="4" name="TextBox 3">
            <a:extLst>
              <a:ext uri="{FF2B5EF4-FFF2-40B4-BE49-F238E27FC236}">
                <a16:creationId xmlns:a16="http://schemas.microsoft.com/office/drawing/2014/main" id="{9918B8A3-F788-A565-3532-BD7F5FCF8700}"/>
              </a:ext>
            </a:extLst>
          </p:cNvPr>
          <p:cNvSpPr txBox="1"/>
          <p:nvPr/>
        </p:nvSpPr>
        <p:spPr>
          <a:xfrm>
            <a:off x="673640" y="407997"/>
            <a:ext cx="11100359" cy="1631216"/>
          </a:xfrm>
          <a:prstGeom prst="rect">
            <a:avLst/>
          </a:prstGeom>
          <a:noFill/>
        </p:spPr>
        <p:txBody>
          <a:bodyPr wrap="square" rtlCol="0">
            <a:spAutoFit/>
          </a:bodyPr>
          <a:lstStyle/>
          <a:p>
            <a:pPr algn="just"/>
            <a:r>
              <a:rPr lang="en-GB" sz="2000" dirty="0">
                <a:latin typeface="Cambria" panose="02040503050406030204" pitchFamily="18" charset="0"/>
                <a:ea typeface="Cambria" panose="02040503050406030204" pitchFamily="18" charset="0"/>
              </a:rPr>
              <a:t>We perform </a:t>
            </a:r>
            <a:r>
              <a:rPr lang="en-GB" sz="2000" b="1" dirty="0">
                <a:latin typeface="Cambria" panose="02040503050406030204" pitchFamily="18" charset="0"/>
                <a:ea typeface="Cambria" panose="02040503050406030204" pitchFamily="18" charset="0"/>
              </a:rPr>
              <a:t>model averaging</a:t>
            </a:r>
            <a:r>
              <a:rPr lang="en-GB" sz="2000" dirty="0">
                <a:latin typeface="Cambria" panose="02040503050406030204" pitchFamily="18" charset="0"/>
                <a:ea typeface="Cambria" panose="02040503050406030204" pitchFamily="18" charset="0"/>
              </a:rPr>
              <a:t>, as an extension of model comparison, by taking the weighted posterior predictive distributions. This shows that the predicted maximum rate is ~11 times higher than the minimum rate (based on posterior predictive means only). Remember, this is not inference on the relationship between water pumps and cholera deaths, but simply on highest vs lowest rate buildings.</a:t>
            </a:r>
            <a:endParaRPr lang="en-GB" sz="2000" b="1" dirty="0">
              <a:latin typeface="Cambria" panose="02040503050406030204" pitchFamily="18" charset="0"/>
              <a:ea typeface="Cambria" panose="02040503050406030204" pitchFamily="18" charset="0"/>
            </a:endParaRP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D9CDC606-4E84-A1AD-8404-3686F2B14D87}"/>
                  </a:ext>
                </a:extLst>
              </p:cNvPr>
              <p:cNvSpPr txBox="1"/>
              <p:nvPr/>
            </p:nvSpPr>
            <p:spPr>
              <a:xfrm>
                <a:off x="545820" y="4858749"/>
                <a:ext cx="11100359" cy="1323439"/>
              </a:xfrm>
              <a:prstGeom prst="rect">
                <a:avLst/>
              </a:prstGeom>
              <a:noFill/>
            </p:spPr>
            <p:txBody>
              <a:bodyPr wrap="square" rtlCol="0">
                <a:spAutoFit/>
              </a:bodyPr>
              <a:lstStyle/>
              <a:p>
                <a:pPr algn="just"/>
                <a:r>
                  <a:rPr lang="en-GB" sz="2000" dirty="0">
                    <a:latin typeface="Cambria" panose="02040503050406030204" pitchFamily="18" charset="0"/>
                    <a:ea typeface="Cambria" panose="02040503050406030204" pitchFamily="18" charset="0"/>
                  </a:rPr>
                  <a:t>Caution must be taken, as our models had equal number of intensity parameters (</a:t>
                </a:r>
                <a14:m>
                  <m:oMath xmlns:m="http://schemas.openxmlformats.org/officeDocument/2006/math">
                    <m:sSub>
                      <m:sSubPr>
                        <m:ctrlPr>
                          <a:rPr lang="en-GB" sz="2000" b="0" i="1" smtClean="0">
                            <a:latin typeface="Cambria Math" panose="02040503050406030204" pitchFamily="18" charset="0"/>
                            <a:ea typeface="Cambria Math" panose="02040503050406030204" pitchFamily="18" charset="0"/>
                          </a:rPr>
                        </m:ctrlPr>
                      </m:sSubPr>
                      <m:e>
                        <m:r>
                          <a:rPr lang="en-GB" sz="2000" b="0" i="1" smtClean="0">
                            <a:latin typeface="Cambria Math" panose="02040503050406030204" pitchFamily="18" charset="0"/>
                            <a:ea typeface="Cambria Math" panose="02040503050406030204" pitchFamily="18" charset="0"/>
                          </a:rPr>
                          <m:t>𝜆</m:t>
                        </m:r>
                      </m:e>
                      <m:sub>
                        <m:r>
                          <a:rPr lang="en-GB" sz="2000" b="0" i="1" smtClean="0">
                            <a:latin typeface="Cambria Math" panose="02040503050406030204" pitchFamily="18" charset="0"/>
                            <a:ea typeface="Cambria Math" panose="02040503050406030204" pitchFamily="18" charset="0"/>
                          </a:rPr>
                          <m:t>𝑖</m:t>
                        </m:r>
                      </m:sub>
                    </m:sSub>
                  </m:oMath>
                </a14:m>
                <a:r>
                  <a:rPr lang="en-GB" sz="2000" dirty="0">
                    <a:latin typeface="Cambria" panose="02040503050406030204" pitchFamily="18" charset="0"/>
                    <a:ea typeface="Cambria" panose="02040503050406030204" pitchFamily="18" charset="0"/>
                  </a:rPr>
                  <a:t>) as observations (</a:t>
                </a:r>
                <a14:m>
                  <m:oMath xmlns:m="http://schemas.openxmlformats.org/officeDocument/2006/math">
                    <m:sSub>
                      <m:sSubPr>
                        <m:ctrlPr>
                          <a:rPr lang="en-GB" sz="2000" i="1">
                            <a:latin typeface="Cambria Math" panose="02040503050406030204" pitchFamily="18" charset="0"/>
                            <a:ea typeface="Cambria Math" panose="02040503050406030204" pitchFamily="18" charset="0"/>
                          </a:rPr>
                        </m:ctrlPr>
                      </m:sSubPr>
                      <m:e>
                        <m:r>
                          <a:rPr lang="en-GB" sz="2000" b="0" i="1" smtClean="0">
                            <a:latin typeface="Cambria Math" panose="02040503050406030204" pitchFamily="18" charset="0"/>
                            <a:ea typeface="Cambria Math" panose="02040503050406030204" pitchFamily="18" charset="0"/>
                          </a:rPr>
                          <m:t>𝑦</m:t>
                        </m:r>
                      </m:e>
                      <m:sub>
                        <m:r>
                          <a:rPr lang="en-GB" sz="2000" i="1">
                            <a:latin typeface="Cambria Math" panose="02040503050406030204" pitchFamily="18" charset="0"/>
                            <a:ea typeface="Cambria Math" panose="02040503050406030204" pitchFamily="18" charset="0"/>
                          </a:rPr>
                          <m:t>𝑖</m:t>
                        </m:r>
                      </m:sub>
                    </m:sSub>
                  </m:oMath>
                </a14:m>
                <a:r>
                  <a:rPr lang="en-GB" sz="2000" dirty="0">
                    <a:latin typeface="Cambria" panose="02040503050406030204" pitchFamily="18" charset="0"/>
                    <a:ea typeface="Cambria" panose="02040503050406030204" pitchFamily="18" charset="0"/>
                  </a:rPr>
                  <a:t>). Therefore, PSIS has problems approximating the LOO posterior. This may indicate model mis-specification, so we would need to perform weighted resampling of LOO (re-LOO) or to re-parametrise the models.</a:t>
                </a:r>
              </a:p>
            </p:txBody>
          </p:sp>
        </mc:Choice>
        <mc:Fallback xmlns="">
          <p:sp>
            <p:nvSpPr>
              <p:cNvPr id="5" name="TextBox 4">
                <a:extLst>
                  <a:ext uri="{FF2B5EF4-FFF2-40B4-BE49-F238E27FC236}">
                    <a16:creationId xmlns:a16="http://schemas.microsoft.com/office/drawing/2014/main" id="{D9CDC606-4E84-A1AD-8404-3686F2B14D87}"/>
                  </a:ext>
                </a:extLst>
              </p:cNvPr>
              <p:cNvSpPr txBox="1">
                <a:spLocks noRot="1" noChangeAspect="1" noMove="1" noResize="1" noEditPoints="1" noAdjustHandles="1" noChangeArrowheads="1" noChangeShapeType="1" noTextEdit="1"/>
              </p:cNvSpPr>
              <p:nvPr/>
            </p:nvSpPr>
            <p:spPr>
              <a:xfrm>
                <a:off x="545820" y="4858749"/>
                <a:ext cx="11100359" cy="1323439"/>
              </a:xfrm>
              <a:prstGeom prst="rect">
                <a:avLst/>
              </a:prstGeom>
              <a:blipFill>
                <a:blip r:embed="rId3"/>
                <a:stretch>
                  <a:fillRect l="-604" t="-2304" r="-604" b="-7373"/>
                </a:stretch>
              </a:blipFill>
            </p:spPr>
            <p:txBody>
              <a:bodyPr/>
              <a:lstStyle/>
              <a:p>
                <a:r>
                  <a:rPr lang="en-GB">
                    <a:noFill/>
                  </a:rPr>
                  <a:t> </a:t>
                </a:r>
              </a:p>
            </p:txBody>
          </p:sp>
        </mc:Fallback>
      </mc:AlternateContent>
    </p:spTree>
    <p:extLst>
      <p:ext uri="{BB962C8B-B14F-4D97-AF65-F5344CB8AC3E}">
        <p14:creationId xmlns:p14="http://schemas.microsoft.com/office/powerpoint/2010/main" val="19299239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EF56A2-E763-3698-0FB5-DA29744711AE}"/>
              </a:ext>
            </a:extLst>
          </p:cNvPr>
          <p:cNvSpPr txBox="1"/>
          <p:nvPr/>
        </p:nvSpPr>
        <p:spPr>
          <a:xfrm>
            <a:off x="1087679" y="674400"/>
            <a:ext cx="10016642" cy="5170646"/>
          </a:xfrm>
          <a:prstGeom prst="rect">
            <a:avLst/>
          </a:prstGeom>
          <a:noFill/>
        </p:spPr>
        <p:txBody>
          <a:bodyPr wrap="square" rtlCol="0">
            <a:spAutoFit/>
          </a:bodyPr>
          <a:lstStyle/>
          <a:p>
            <a:pPr algn="just"/>
            <a:r>
              <a:rPr lang="en-GB" sz="2200" dirty="0">
                <a:latin typeface="Cambria" panose="02040503050406030204" pitchFamily="18" charset="0"/>
                <a:ea typeface="Cambria" panose="02040503050406030204" pitchFamily="18" charset="0"/>
              </a:rPr>
              <a:t>In conclusion, though results show high uncertainty for some parameters, there is not much uncertainty overlap between high intensity and low intensity posteriors. We can say, with some confidence, that some locations (buildings) have much higher rates of cholera deaths.</a:t>
            </a:r>
          </a:p>
          <a:p>
            <a:pPr algn="just"/>
            <a:endParaRPr lang="en-GB" sz="2200" dirty="0">
              <a:latin typeface="Cambria" panose="02040503050406030204" pitchFamily="18" charset="0"/>
              <a:ea typeface="Cambria" panose="02040503050406030204" pitchFamily="18" charset="0"/>
            </a:endParaRPr>
          </a:p>
          <a:p>
            <a:pPr algn="just"/>
            <a:r>
              <a:rPr lang="en-GB" sz="2200" dirty="0">
                <a:latin typeface="Cambria" panose="02040503050406030204" pitchFamily="18" charset="0"/>
                <a:ea typeface="Cambria" panose="02040503050406030204" pitchFamily="18" charset="0"/>
              </a:rPr>
              <a:t>However, these models do not incorporate information about water pumps. We could make an indirect inference about the water pump on Broad Street, but that is </a:t>
            </a:r>
            <a:r>
              <a:rPr lang="en-GB" sz="2200" b="1" dirty="0">
                <a:latin typeface="Cambria" panose="02040503050406030204" pitchFamily="18" charset="0"/>
                <a:ea typeface="Cambria" panose="02040503050406030204" pitchFamily="18" charset="0"/>
              </a:rPr>
              <a:t>not sufficient </a:t>
            </a:r>
            <a:r>
              <a:rPr lang="en-GB" sz="2200" dirty="0">
                <a:latin typeface="Cambria" panose="02040503050406030204" pitchFamily="18" charset="0"/>
                <a:ea typeface="Cambria" panose="02040503050406030204" pitchFamily="18" charset="0"/>
              </a:rPr>
              <a:t>for statistical inference.</a:t>
            </a:r>
          </a:p>
          <a:p>
            <a:pPr algn="just"/>
            <a:endParaRPr lang="en-GB" sz="2200" dirty="0">
              <a:latin typeface="Cambria" panose="02040503050406030204" pitchFamily="18" charset="0"/>
              <a:ea typeface="Cambria" panose="02040503050406030204" pitchFamily="18" charset="0"/>
            </a:endParaRPr>
          </a:p>
          <a:p>
            <a:pPr algn="just"/>
            <a:r>
              <a:rPr lang="en-GB" sz="2200" dirty="0">
                <a:latin typeface="Cambria" panose="02040503050406030204" pitchFamily="18" charset="0"/>
                <a:ea typeface="Cambria" panose="02040503050406030204" pitchFamily="18" charset="0"/>
              </a:rPr>
              <a:t>Therefore, the present models can partially answer our research question, but they </a:t>
            </a:r>
            <a:r>
              <a:rPr lang="en-GB" sz="2200" b="1" dirty="0">
                <a:latin typeface="Cambria" panose="02040503050406030204" pitchFamily="18" charset="0"/>
                <a:ea typeface="Cambria" panose="02040503050406030204" pitchFamily="18" charset="0"/>
              </a:rPr>
              <a:t>cannot</a:t>
            </a:r>
            <a:r>
              <a:rPr lang="en-GB" sz="2200" dirty="0">
                <a:latin typeface="Cambria" panose="02040503050406030204" pitchFamily="18" charset="0"/>
                <a:ea typeface="Cambria" panose="02040503050406030204" pitchFamily="18" charset="0"/>
              </a:rPr>
              <a:t> support our hypothesis.</a:t>
            </a:r>
          </a:p>
          <a:p>
            <a:pPr algn="just"/>
            <a:endParaRPr lang="en-GB" sz="2200" dirty="0">
              <a:latin typeface="Cambria" panose="02040503050406030204" pitchFamily="18" charset="0"/>
              <a:ea typeface="Cambria" panose="02040503050406030204" pitchFamily="18" charset="0"/>
            </a:endParaRPr>
          </a:p>
          <a:p>
            <a:pPr algn="just"/>
            <a:r>
              <a:rPr lang="en-GB" sz="2200" dirty="0">
                <a:latin typeface="Cambria" panose="02040503050406030204" pitchFamily="18" charset="0"/>
                <a:ea typeface="Cambria" panose="02040503050406030204" pitchFamily="18" charset="0"/>
              </a:rPr>
              <a:t>The next goal is to build up a model that can incorporate the locations of water pumps. There are many possible ways to do this, but we will attempt a relatively simple Poisson hierarchical regression in the next session.</a:t>
            </a:r>
            <a:endParaRPr lang="en-GB" sz="2200"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595140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D8F9B1-FB29-1FDA-3DCB-4A06BA461A4A}"/>
              </a:ext>
            </a:extLst>
          </p:cNvPr>
          <p:cNvSpPr txBox="1"/>
          <p:nvPr/>
        </p:nvSpPr>
        <p:spPr>
          <a:xfrm>
            <a:off x="1186001" y="2237729"/>
            <a:ext cx="10016642" cy="1785104"/>
          </a:xfrm>
          <a:prstGeom prst="rect">
            <a:avLst/>
          </a:prstGeom>
          <a:noFill/>
        </p:spPr>
        <p:txBody>
          <a:bodyPr wrap="square" rtlCol="0">
            <a:spAutoFit/>
          </a:bodyPr>
          <a:lstStyle/>
          <a:p>
            <a:pPr algn="just"/>
            <a:r>
              <a:rPr lang="en-GB" sz="2200" dirty="0">
                <a:latin typeface="Cambria" panose="02040503050406030204" pitchFamily="18" charset="0"/>
                <a:ea typeface="Cambria" panose="02040503050406030204" pitchFamily="18" charset="0"/>
              </a:rPr>
              <a:t>Map images can be found at: </a:t>
            </a:r>
            <a:r>
              <a:rPr lang="en-GB" sz="2200" dirty="0">
                <a:latin typeface="Cambria" panose="02040503050406030204" pitchFamily="18" charset="0"/>
                <a:ea typeface="Cambria" panose="02040503050406030204" pitchFamily="18" charset="0"/>
                <a:hlinkClick r:id="rId2"/>
              </a:rPr>
              <a:t>https://github.com/epibayes/john-snow-data</a:t>
            </a:r>
            <a:endParaRPr lang="en-GB" sz="2200" dirty="0">
              <a:latin typeface="Cambria" panose="02040503050406030204" pitchFamily="18" charset="0"/>
              <a:ea typeface="Cambria" panose="02040503050406030204" pitchFamily="18" charset="0"/>
            </a:endParaRPr>
          </a:p>
          <a:p>
            <a:pPr algn="just"/>
            <a:endParaRPr lang="en-GB" sz="2200" dirty="0">
              <a:latin typeface="Cambria" panose="02040503050406030204" pitchFamily="18" charset="0"/>
              <a:ea typeface="Cambria" panose="02040503050406030204" pitchFamily="18" charset="0"/>
            </a:endParaRPr>
          </a:p>
          <a:p>
            <a:pPr algn="just"/>
            <a:endParaRPr lang="en-GB" sz="2200" b="1" dirty="0">
              <a:latin typeface="Cambria" panose="02040503050406030204" pitchFamily="18" charset="0"/>
              <a:ea typeface="Cambria" panose="02040503050406030204" pitchFamily="18" charset="0"/>
            </a:endParaRPr>
          </a:p>
          <a:p>
            <a:pPr algn="just"/>
            <a:r>
              <a:rPr lang="en-GB" sz="2200" dirty="0">
                <a:latin typeface="Cambria" panose="02040503050406030204" pitchFamily="18" charset="0"/>
                <a:ea typeface="Cambria" panose="02040503050406030204" pitchFamily="18" charset="0"/>
              </a:rPr>
              <a:t>Shapefiles can be found at: </a:t>
            </a:r>
            <a:r>
              <a:rPr lang="en-GB" sz="2200" dirty="0">
                <a:latin typeface="Cambria" panose="02040503050406030204" pitchFamily="18" charset="0"/>
                <a:ea typeface="Cambria" panose="02040503050406030204" pitchFamily="18" charset="0"/>
                <a:hlinkClick r:id="rId3"/>
              </a:rPr>
              <a:t>https://geodacenter.github.io/data-and-lab/snow/</a:t>
            </a:r>
            <a:endParaRPr lang="en-GB" sz="2200" dirty="0">
              <a:latin typeface="Cambria" panose="02040503050406030204" pitchFamily="18" charset="0"/>
              <a:ea typeface="Cambria" panose="02040503050406030204" pitchFamily="18" charset="0"/>
            </a:endParaRPr>
          </a:p>
          <a:p>
            <a:pPr algn="just"/>
            <a:endParaRPr lang="en-GB" sz="22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393795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map of a city&#10;&#10;Description automatically generated">
            <a:extLst>
              <a:ext uri="{FF2B5EF4-FFF2-40B4-BE49-F238E27FC236}">
                <a16:creationId xmlns:a16="http://schemas.microsoft.com/office/drawing/2014/main" id="{B027D08E-C2BC-7B4C-7B62-408ACC753B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65682" y="65988"/>
            <a:ext cx="7333044" cy="6858000"/>
          </a:xfrm>
          <a:prstGeom prst="rect">
            <a:avLst/>
          </a:prstGeom>
        </p:spPr>
      </p:pic>
      <p:sp>
        <p:nvSpPr>
          <p:cNvPr id="8" name="TextBox 7">
            <a:extLst>
              <a:ext uri="{FF2B5EF4-FFF2-40B4-BE49-F238E27FC236}">
                <a16:creationId xmlns:a16="http://schemas.microsoft.com/office/drawing/2014/main" id="{7E674815-8780-64E6-6213-F7A1D6226F5B}"/>
              </a:ext>
            </a:extLst>
          </p:cNvPr>
          <p:cNvSpPr txBox="1"/>
          <p:nvPr/>
        </p:nvSpPr>
        <p:spPr>
          <a:xfrm>
            <a:off x="626219" y="593418"/>
            <a:ext cx="3615842" cy="461665"/>
          </a:xfrm>
          <a:prstGeom prst="rect">
            <a:avLst/>
          </a:prstGeom>
          <a:noFill/>
        </p:spPr>
        <p:txBody>
          <a:bodyPr wrap="square" rtlCol="0">
            <a:spAutoFit/>
          </a:bodyPr>
          <a:lstStyle/>
          <a:p>
            <a:pPr algn="just"/>
            <a:r>
              <a:rPr lang="en-GB" sz="2400" dirty="0">
                <a:latin typeface="Cambria" panose="02040503050406030204" pitchFamily="18" charset="0"/>
                <a:ea typeface="Cambria" panose="02040503050406030204" pitchFamily="18" charset="0"/>
              </a:rPr>
              <a:t>John Snow Original Map</a:t>
            </a:r>
          </a:p>
        </p:txBody>
      </p:sp>
    </p:spTree>
    <p:extLst>
      <p:ext uri="{BB962C8B-B14F-4D97-AF65-F5344CB8AC3E}">
        <p14:creationId xmlns:p14="http://schemas.microsoft.com/office/powerpoint/2010/main" val="2303835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map of a city&#10;&#10;Description automatically generated">
            <a:extLst>
              <a:ext uri="{FF2B5EF4-FFF2-40B4-BE49-F238E27FC236}">
                <a16:creationId xmlns:a16="http://schemas.microsoft.com/office/drawing/2014/main" id="{D3CE688A-41BC-A8AD-FF38-F60287F3B7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6330" y="0"/>
            <a:ext cx="7613487" cy="6858000"/>
          </a:xfrm>
          <a:prstGeom prst="rect">
            <a:avLst/>
          </a:prstGeom>
        </p:spPr>
      </p:pic>
      <p:sp>
        <p:nvSpPr>
          <p:cNvPr id="2" name="TextBox 1">
            <a:extLst>
              <a:ext uri="{FF2B5EF4-FFF2-40B4-BE49-F238E27FC236}">
                <a16:creationId xmlns:a16="http://schemas.microsoft.com/office/drawing/2014/main" id="{4918978D-8046-E0D0-BA82-0CC2459BC67C}"/>
              </a:ext>
            </a:extLst>
          </p:cNvPr>
          <p:cNvSpPr txBox="1"/>
          <p:nvPr/>
        </p:nvSpPr>
        <p:spPr>
          <a:xfrm>
            <a:off x="720488" y="593418"/>
            <a:ext cx="3615842" cy="461665"/>
          </a:xfrm>
          <a:prstGeom prst="rect">
            <a:avLst/>
          </a:prstGeom>
          <a:noFill/>
        </p:spPr>
        <p:txBody>
          <a:bodyPr wrap="square" rtlCol="0">
            <a:spAutoFit/>
          </a:bodyPr>
          <a:lstStyle/>
          <a:p>
            <a:pPr algn="just"/>
            <a:r>
              <a:rPr lang="en-GB" sz="2400" dirty="0">
                <a:latin typeface="Cambria" panose="02040503050406030204" pitchFamily="18" charset="0"/>
                <a:ea typeface="Cambria" panose="02040503050406030204" pitchFamily="18" charset="0"/>
              </a:rPr>
              <a:t>Current Map of Soho</a:t>
            </a:r>
          </a:p>
        </p:txBody>
      </p:sp>
    </p:spTree>
    <p:extLst>
      <p:ext uri="{BB962C8B-B14F-4D97-AF65-F5344CB8AC3E}">
        <p14:creationId xmlns:p14="http://schemas.microsoft.com/office/powerpoint/2010/main" val="21107383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32A4BC-4E81-BF53-EF2D-777368A16FD4}"/>
              </a:ext>
            </a:extLst>
          </p:cNvPr>
          <p:cNvPicPr>
            <a:picLocks noChangeAspect="1"/>
          </p:cNvPicPr>
          <p:nvPr/>
        </p:nvPicPr>
        <p:blipFill>
          <a:blip r:embed="rId2"/>
          <a:stretch>
            <a:fillRect/>
          </a:stretch>
        </p:blipFill>
        <p:spPr>
          <a:xfrm>
            <a:off x="1407098" y="9427"/>
            <a:ext cx="9533446" cy="5403048"/>
          </a:xfrm>
          <a:prstGeom prst="rect">
            <a:avLst/>
          </a:prstGeom>
        </p:spPr>
      </p:pic>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64BF4E34-824C-6838-E881-CEBAF9EB6684}"/>
                  </a:ext>
                </a:extLst>
              </p14:cNvPr>
              <p14:cNvContentPartPr/>
              <p14:nvPr/>
            </p14:nvContentPartPr>
            <p14:xfrm>
              <a:off x="4024567" y="1400857"/>
              <a:ext cx="4433400" cy="2203920"/>
            </p14:xfrm>
          </p:contentPart>
        </mc:Choice>
        <mc:Fallback xmlns="">
          <p:pic>
            <p:nvPicPr>
              <p:cNvPr id="8" name="Ink 7">
                <a:extLst>
                  <a:ext uri="{FF2B5EF4-FFF2-40B4-BE49-F238E27FC236}">
                    <a16:creationId xmlns:a16="http://schemas.microsoft.com/office/drawing/2014/main" id="{64BF4E34-824C-6838-E881-CEBAF9EB6684}"/>
                  </a:ext>
                </a:extLst>
              </p:cNvPr>
              <p:cNvPicPr/>
              <p:nvPr/>
            </p:nvPicPr>
            <p:blipFill>
              <a:blip r:embed="rId4"/>
              <a:stretch>
                <a:fillRect/>
              </a:stretch>
            </p:blipFill>
            <p:spPr>
              <a:xfrm>
                <a:off x="3934927" y="1220857"/>
                <a:ext cx="4613040" cy="25635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7" name="Ink 16">
                <a:extLst>
                  <a:ext uri="{FF2B5EF4-FFF2-40B4-BE49-F238E27FC236}">
                    <a16:creationId xmlns:a16="http://schemas.microsoft.com/office/drawing/2014/main" id="{F2D12F16-7768-A29B-3347-2F41B8E5F906}"/>
                  </a:ext>
                </a:extLst>
              </p14:cNvPr>
              <p14:cNvContentPartPr/>
              <p14:nvPr/>
            </p14:nvContentPartPr>
            <p14:xfrm>
              <a:off x="5424600" y="2818043"/>
              <a:ext cx="671400" cy="1053720"/>
            </p14:xfrm>
          </p:contentPart>
        </mc:Choice>
        <mc:Fallback xmlns="">
          <p:pic>
            <p:nvPicPr>
              <p:cNvPr id="17" name="Ink 16">
                <a:extLst>
                  <a:ext uri="{FF2B5EF4-FFF2-40B4-BE49-F238E27FC236}">
                    <a16:creationId xmlns:a16="http://schemas.microsoft.com/office/drawing/2014/main" id="{F2D12F16-7768-A29B-3347-2F41B8E5F906}"/>
                  </a:ext>
                </a:extLst>
              </p:cNvPr>
              <p:cNvPicPr/>
              <p:nvPr/>
            </p:nvPicPr>
            <p:blipFill>
              <a:blip r:embed="rId6"/>
              <a:stretch>
                <a:fillRect/>
              </a:stretch>
            </p:blipFill>
            <p:spPr>
              <a:xfrm>
                <a:off x="5406600" y="2800043"/>
                <a:ext cx="707040" cy="1089360"/>
              </a:xfrm>
              <a:prstGeom prst="rect">
                <a:avLst/>
              </a:prstGeom>
            </p:spPr>
          </p:pic>
        </mc:Fallback>
      </mc:AlternateContent>
      <p:sp>
        <p:nvSpPr>
          <p:cNvPr id="20" name="TextBox 19">
            <a:extLst>
              <a:ext uri="{FF2B5EF4-FFF2-40B4-BE49-F238E27FC236}">
                <a16:creationId xmlns:a16="http://schemas.microsoft.com/office/drawing/2014/main" id="{6A38B601-69C9-BF7D-4088-9CF8DDC2F7AA}"/>
              </a:ext>
            </a:extLst>
          </p:cNvPr>
          <p:cNvSpPr txBox="1"/>
          <p:nvPr/>
        </p:nvSpPr>
        <p:spPr>
          <a:xfrm>
            <a:off x="189549" y="5457143"/>
            <a:ext cx="11812901" cy="1323439"/>
          </a:xfrm>
          <a:prstGeom prst="rect">
            <a:avLst/>
          </a:prstGeom>
          <a:noFill/>
        </p:spPr>
        <p:txBody>
          <a:bodyPr wrap="square">
            <a:spAutoFit/>
          </a:bodyPr>
          <a:lstStyle/>
          <a:p>
            <a:pPr algn="just"/>
            <a:r>
              <a:rPr lang="en-GB" sz="1600" dirty="0">
                <a:latin typeface="Cambria" panose="02040503050406030204" pitchFamily="18" charset="0"/>
                <a:ea typeface="Cambria" panose="02040503050406030204" pitchFamily="18" charset="0"/>
              </a:rPr>
              <a:t>“Snow later used a </a:t>
            </a:r>
            <a:r>
              <a:rPr lang="en-GB" sz="1600" dirty="0">
                <a:latin typeface="Cambria" panose="02040503050406030204" pitchFamily="18" charset="0"/>
                <a:ea typeface="Cambria" panose="02040503050406030204" pitchFamily="18" charset="0"/>
                <a:hlinkClick r:id="rId7" tooltip="Dot distribution map">
                  <a:extLst>
                    <a:ext uri="{A12FA001-AC4F-418D-AE19-62706E023703}">
                      <ahyp:hlinkClr xmlns:ahyp="http://schemas.microsoft.com/office/drawing/2018/hyperlinkcolor" val="tx"/>
                    </a:ext>
                  </a:extLst>
                </a:hlinkClick>
              </a:rPr>
              <a:t>dot map</a:t>
            </a:r>
            <a:r>
              <a:rPr lang="en-GB" sz="1600" dirty="0">
                <a:latin typeface="Cambria" panose="02040503050406030204" pitchFamily="18" charset="0"/>
                <a:ea typeface="Cambria" panose="02040503050406030204" pitchFamily="18" charset="0"/>
              </a:rPr>
              <a:t> to illustrate the cluster of cholera cases around the pump. He also used statistics to illustrate the connection between the quality of the water source and cholera cases. He showed that homes supplied by the </a:t>
            </a:r>
            <a:r>
              <a:rPr lang="en-GB" sz="1600" dirty="0">
                <a:latin typeface="Cambria" panose="02040503050406030204" pitchFamily="18" charset="0"/>
                <a:ea typeface="Cambria" panose="02040503050406030204" pitchFamily="18" charset="0"/>
                <a:hlinkClick r:id="rId8" tooltip="Southwark and Vauxhall Waterworks Company">
                  <a:extLst>
                    <a:ext uri="{A12FA001-AC4F-418D-AE19-62706E023703}">
                      <ahyp:hlinkClr xmlns:ahyp="http://schemas.microsoft.com/office/drawing/2018/hyperlinkcolor" val="tx"/>
                    </a:ext>
                  </a:extLst>
                </a:hlinkClick>
              </a:rPr>
              <a:t>Southwark and Vauxhall Waterworks Company</a:t>
            </a:r>
            <a:r>
              <a:rPr lang="en-GB" sz="1600" dirty="0">
                <a:latin typeface="Cambria" panose="02040503050406030204" pitchFamily="18" charset="0"/>
                <a:ea typeface="Cambria" panose="02040503050406030204" pitchFamily="18" charset="0"/>
              </a:rPr>
              <a:t>, which was taking water from sewage-polluted sections of the </a:t>
            </a:r>
            <a:r>
              <a:rPr lang="en-GB" sz="1600" dirty="0">
                <a:latin typeface="Cambria" panose="02040503050406030204" pitchFamily="18" charset="0"/>
                <a:ea typeface="Cambria" panose="02040503050406030204" pitchFamily="18" charset="0"/>
                <a:hlinkClick r:id="rId9" tooltip="Thames">
                  <a:extLst>
                    <a:ext uri="{A12FA001-AC4F-418D-AE19-62706E023703}">
                      <ahyp:hlinkClr xmlns:ahyp="http://schemas.microsoft.com/office/drawing/2018/hyperlinkcolor" val="tx"/>
                    </a:ext>
                  </a:extLst>
                </a:hlinkClick>
              </a:rPr>
              <a:t>Thames</a:t>
            </a:r>
            <a:r>
              <a:rPr lang="en-GB" sz="1600" dirty="0">
                <a:latin typeface="Cambria" panose="02040503050406030204" pitchFamily="18" charset="0"/>
                <a:ea typeface="Cambria" panose="02040503050406030204" pitchFamily="18" charset="0"/>
              </a:rPr>
              <a:t>, had a cholera rate fourteen times that of those supplied by </a:t>
            </a:r>
            <a:r>
              <a:rPr lang="en-GB" sz="1600" dirty="0">
                <a:latin typeface="Cambria" panose="02040503050406030204" pitchFamily="18" charset="0"/>
                <a:ea typeface="Cambria" panose="02040503050406030204" pitchFamily="18" charset="0"/>
                <a:hlinkClick r:id="rId10" tooltip="Lambeth Waterworks Company">
                  <a:extLst>
                    <a:ext uri="{A12FA001-AC4F-418D-AE19-62706E023703}">
                      <ahyp:hlinkClr xmlns:ahyp="http://schemas.microsoft.com/office/drawing/2018/hyperlinkcolor" val="tx"/>
                    </a:ext>
                  </a:extLst>
                </a:hlinkClick>
              </a:rPr>
              <a:t>Lambeth Waterworks Company</a:t>
            </a:r>
            <a:r>
              <a:rPr lang="en-GB" sz="1600" dirty="0">
                <a:latin typeface="Cambria" panose="02040503050406030204" pitchFamily="18" charset="0"/>
                <a:ea typeface="Cambria" panose="02040503050406030204" pitchFamily="18" charset="0"/>
              </a:rPr>
              <a:t>, which obtained water from the upriver, cleaner </a:t>
            </a:r>
            <a:r>
              <a:rPr lang="en-GB" sz="1600" dirty="0">
                <a:latin typeface="Cambria" panose="02040503050406030204" pitchFamily="18" charset="0"/>
                <a:ea typeface="Cambria" panose="02040503050406030204" pitchFamily="18" charset="0"/>
                <a:hlinkClick r:id="rId11" tooltip="Seething Wells">
                  <a:extLst>
                    <a:ext uri="{A12FA001-AC4F-418D-AE19-62706E023703}">
                      <ahyp:hlinkClr xmlns:ahyp="http://schemas.microsoft.com/office/drawing/2018/hyperlinkcolor" val="tx"/>
                    </a:ext>
                  </a:extLst>
                </a:hlinkClick>
              </a:rPr>
              <a:t>Seething Wells</a:t>
            </a:r>
            <a:r>
              <a:rPr lang="en-GB" sz="1600" dirty="0">
                <a:latin typeface="Cambria" panose="02040503050406030204" pitchFamily="18" charset="0"/>
                <a:ea typeface="Cambria" panose="02040503050406030204" pitchFamily="18" charset="0"/>
              </a:rPr>
              <a:t>…” (https://en.wikipedia.org/wiki/John_Snow).</a:t>
            </a:r>
          </a:p>
        </p:txBody>
      </p:sp>
      <p:sp>
        <p:nvSpPr>
          <p:cNvPr id="2" name="Arrow: Down 1">
            <a:extLst>
              <a:ext uri="{FF2B5EF4-FFF2-40B4-BE49-F238E27FC236}">
                <a16:creationId xmlns:a16="http://schemas.microsoft.com/office/drawing/2014/main" id="{2FA1A772-F75D-645C-E2F4-DC58486A109F}"/>
              </a:ext>
            </a:extLst>
          </p:cNvPr>
          <p:cNvSpPr/>
          <p:nvPr/>
        </p:nvSpPr>
        <p:spPr>
          <a:xfrm>
            <a:off x="5784914" y="1595468"/>
            <a:ext cx="311085" cy="1053720"/>
          </a:xfrm>
          <a:prstGeom prst="down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84423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2000" fill="hold"/>
                                        <p:tgtEl>
                                          <p:spTgt spid="8"/>
                                        </p:tgtEl>
                                        <p:attrNameLst>
                                          <p:attrName>drawProgress</p:attrName>
                                        </p:attrNameLst>
                                      </p:cBhvr>
                                      <p:tavLst>
                                        <p:tav tm="0">
                                          <p:val>
                                            <p:fltVal val="0"/>
                                          </p:val>
                                        </p:tav>
                                        <p:tav tm="100000">
                                          <p:val>
                                            <p:fltVal val="1"/>
                                          </p:val>
                                        </p:tav>
                                      </p:tavLst>
                                    </p:anim>
                                  </p:childTnLst>
                                </p:cTn>
                              </p:par>
                            </p:childTnLst>
                          </p:cTn>
                        </p:par>
                      </p:childTnLst>
                    </p:cTn>
                  </p:par>
                  <p:par>
                    <p:cTn id="8" fill="hold">
                      <p:stCondLst>
                        <p:cond delay="indefinite"/>
                      </p:stCondLst>
                      <p:childTnLst>
                        <p:par>
                          <p:cTn id="9" fill="hold">
                            <p:stCondLst>
                              <p:cond delay="0"/>
                            </p:stCondLst>
                            <p:childTnLst>
                              <p:par>
                                <p:cTn id="10" presetID="63"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2000" fill="hold"/>
                                        <p:tgtEl>
                                          <p:spTgt spid="17"/>
                                        </p:tgtEl>
                                        <p:attrNameLst>
                                          <p:attrName>drawProgress</p:attrName>
                                        </p:attrNameLst>
                                      </p:cBhvr>
                                      <p:tavLst>
                                        <p:tav tm="0">
                                          <p:val>
                                            <p:fltVal val="0"/>
                                          </p:val>
                                        </p:tav>
                                        <p:tav tm="100000">
                                          <p:val>
                                            <p:fltVal val="1"/>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up)">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a city&#10;&#10;Description automatically generated">
            <a:extLst>
              <a:ext uri="{FF2B5EF4-FFF2-40B4-BE49-F238E27FC236}">
                <a16:creationId xmlns:a16="http://schemas.microsoft.com/office/drawing/2014/main" id="{BC551B94-818D-BFCC-1349-8992E50624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9000"/>
            <a:ext cx="5817335" cy="6480000"/>
          </a:xfrm>
          <a:prstGeom prst="rect">
            <a:avLst/>
          </a:prstGeom>
        </p:spPr>
      </p:pic>
      <p:pic>
        <p:nvPicPr>
          <p:cNvPr id="5" name="Picture 4" descr="A map of a city&#10;&#10;Description automatically generated">
            <a:extLst>
              <a:ext uri="{FF2B5EF4-FFF2-40B4-BE49-F238E27FC236}">
                <a16:creationId xmlns:a16="http://schemas.microsoft.com/office/drawing/2014/main" id="{0E42FFCB-38F5-9809-C1EC-5843048590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89000"/>
            <a:ext cx="6026006" cy="6480000"/>
          </a:xfrm>
          <a:prstGeom prst="rect">
            <a:avLst/>
          </a:prstGeom>
        </p:spPr>
      </p:pic>
      <p:cxnSp>
        <p:nvCxnSpPr>
          <p:cNvPr id="11" name="Straight Arrow Connector 10">
            <a:extLst>
              <a:ext uri="{FF2B5EF4-FFF2-40B4-BE49-F238E27FC236}">
                <a16:creationId xmlns:a16="http://schemas.microsoft.com/office/drawing/2014/main" id="{A9A84439-EED0-3FD5-1E03-B924180CE943}"/>
              </a:ext>
            </a:extLst>
          </p:cNvPr>
          <p:cNvCxnSpPr>
            <a:cxnSpLocks/>
          </p:cNvCxnSpPr>
          <p:nvPr/>
        </p:nvCxnSpPr>
        <p:spPr>
          <a:xfrm>
            <a:off x="3054184" y="1095982"/>
            <a:ext cx="94068" cy="1596891"/>
          </a:xfrm>
          <a:prstGeom prst="straightConnector1">
            <a:avLst/>
          </a:prstGeom>
          <a:ln w="171450">
            <a:tailEnd type="triangle"/>
          </a:ln>
        </p:spPr>
        <p:style>
          <a:lnRef idx="2">
            <a:schemeClr val="accent2"/>
          </a:lnRef>
          <a:fillRef idx="0">
            <a:schemeClr val="accent2"/>
          </a:fillRef>
          <a:effectRef idx="1">
            <a:schemeClr val="accent2"/>
          </a:effectRef>
          <a:fontRef idx="minor">
            <a:schemeClr val="tx1"/>
          </a:fontRef>
        </p:style>
      </p:cxnSp>
      <p:cxnSp>
        <p:nvCxnSpPr>
          <p:cNvPr id="15" name="Straight Arrow Connector 14">
            <a:extLst>
              <a:ext uri="{FF2B5EF4-FFF2-40B4-BE49-F238E27FC236}">
                <a16:creationId xmlns:a16="http://schemas.microsoft.com/office/drawing/2014/main" id="{A93D9927-9D48-226B-A4A8-733F87D0AE35}"/>
              </a:ext>
            </a:extLst>
          </p:cNvPr>
          <p:cNvCxnSpPr>
            <a:cxnSpLocks/>
          </p:cNvCxnSpPr>
          <p:nvPr/>
        </p:nvCxnSpPr>
        <p:spPr>
          <a:xfrm>
            <a:off x="9184950" y="1180824"/>
            <a:ext cx="94068" cy="1596891"/>
          </a:xfrm>
          <a:prstGeom prst="straightConnector1">
            <a:avLst/>
          </a:prstGeom>
          <a:ln w="171450">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243290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up)">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838A1A-EF88-FE33-0B50-FE2ED6A92BFA}"/>
              </a:ext>
            </a:extLst>
          </p:cNvPr>
          <p:cNvPicPr>
            <a:picLocks noChangeAspect="1"/>
          </p:cNvPicPr>
          <p:nvPr/>
        </p:nvPicPr>
        <p:blipFill>
          <a:blip r:embed="rId2"/>
          <a:stretch>
            <a:fillRect/>
          </a:stretch>
        </p:blipFill>
        <p:spPr>
          <a:xfrm>
            <a:off x="136028" y="169682"/>
            <a:ext cx="11919944" cy="5371727"/>
          </a:xfrm>
          <a:prstGeom prst="rect">
            <a:avLst/>
          </a:prstGeom>
        </p:spPr>
      </p:pic>
      <p:sp>
        <p:nvSpPr>
          <p:cNvPr id="18" name="Oval 17">
            <a:extLst>
              <a:ext uri="{FF2B5EF4-FFF2-40B4-BE49-F238E27FC236}">
                <a16:creationId xmlns:a16="http://schemas.microsoft.com/office/drawing/2014/main" id="{846D46BE-18E9-9921-3761-7B05BE062C52}"/>
              </a:ext>
            </a:extLst>
          </p:cNvPr>
          <p:cNvSpPr/>
          <p:nvPr/>
        </p:nvSpPr>
        <p:spPr>
          <a:xfrm rot="20064408">
            <a:off x="4616759" y="1861229"/>
            <a:ext cx="1120078" cy="1315125"/>
          </a:xfrm>
          <a:prstGeom prst="ellipse">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02E01A1A-F89E-26D4-5260-BA89CFB5EBAF}"/>
              </a:ext>
            </a:extLst>
          </p:cNvPr>
          <p:cNvSpPr txBox="1"/>
          <p:nvPr/>
        </p:nvSpPr>
        <p:spPr>
          <a:xfrm>
            <a:off x="1087679" y="5731026"/>
            <a:ext cx="10016642" cy="830997"/>
          </a:xfrm>
          <a:prstGeom prst="rect">
            <a:avLst/>
          </a:prstGeom>
          <a:noFill/>
        </p:spPr>
        <p:txBody>
          <a:bodyPr wrap="square" rtlCol="0">
            <a:spAutoFit/>
          </a:bodyPr>
          <a:lstStyle/>
          <a:p>
            <a:pPr algn="just"/>
            <a:r>
              <a:rPr lang="en-GB" sz="2400" dirty="0">
                <a:latin typeface="Cambria" panose="02040503050406030204" pitchFamily="18" charset="0"/>
                <a:ea typeface="Cambria" panose="02040503050406030204" pitchFamily="18" charset="0"/>
              </a:rPr>
              <a:t>Zooming again into the Broad Street pump, which was contaminated with Cholera. Important responsible for the outbreak on this area.</a:t>
            </a:r>
          </a:p>
        </p:txBody>
      </p:sp>
    </p:spTree>
    <p:extLst>
      <p:ext uri="{BB962C8B-B14F-4D97-AF65-F5344CB8AC3E}">
        <p14:creationId xmlns:p14="http://schemas.microsoft.com/office/powerpoint/2010/main" val="3275219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heel(1)">
                                      <p:cBhvr>
                                        <p:cTn id="7" dur="2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D1B39C-ADD5-FAD1-EFB4-C941097E7D5C}"/>
              </a:ext>
            </a:extLst>
          </p:cNvPr>
          <p:cNvSpPr txBox="1"/>
          <p:nvPr/>
        </p:nvSpPr>
        <p:spPr>
          <a:xfrm>
            <a:off x="902112" y="418252"/>
            <a:ext cx="10654865" cy="769441"/>
          </a:xfrm>
          <a:prstGeom prst="rect">
            <a:avLst/>
          </a:prstGeom>
          <a:noFill/>
        </p:spPr>
        <p:txBody>
          <a:bodyPr wrap="square" rtlCol="0">
            <a:spAutoFit/>
          </a:bodyPr>
          <a:lstStyle/>
          <a:p>
            <a:pPr algn="just"/>
            <a:r>
              <a:rPr lang="en-GB" sz="2200" dirty="0">
                <a:latin typeface="Cambria" panose="02040503050406030204" pitchFamily="18" charset="0"/>
                <a:ea typeface="Cambria" panose="02040503050406030204" pitchFamily="18" charset="0"/>
              </a:rPr>
              <a:t>To model count data we can use a </a:t>
            </a:r>
            <a:r>
              <a:rPr lang="en-GB" sz="2200" b="1" dirty="0">
                <a:latin typeface="Cambria" panose="02040503050406030204" pitchFamily="18" charset="0"/>
                <a:ea typeface="Cambria" panose="02040503050406030204" pitchFamily="18" charset="0"/>
              </a:rPr>
              <a:t>Poisson model</a:t>
            </a:r>
            <a:r>
              <a:rPr lang="en-GB" sz="2200" dirty="0">
                <a:latin typeface="Cambria" panose="02040503050406030204" pitchFamily="18" charset="0"/>
                <a:ea typeface="Cambria" panose="02040503050406030204" pitchFamily="18" charset="0"/>
              </a:rPr>
              <a:t>, which consists of a Poisson sampling distribution (likelihood) with a mean parameter.</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6F4D2CCC-C97A-7B28-5379-5A5D544258BD}"/>
                  </a:ext>
                </a:extLst>
              </p:cNvPr>
              <p:cNvSpPr txBox="1"/>
              <p:nvPr/>
            </p:nvSpPr>
            <p:spPr>
              <a:xfrm>
                <a:off x="4667495" y="1453726"/>
                <a:ext cx="2080249" cy="33855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GB" sz="2200" b="0" i="1" smtClean="0">
                          <a:latin typeface="Cambria Math" panose="02040503050406030204" pitchFamily="18" charset="0"/>
                        </a:rPr>
                        <m:t>𝑦</m:t>
                      </m:r>
                      <m:r>
                        <a:rPr lang="en-GB" sz="2200" b="0" i="1" smtClean="0">
                          <a:latin typeface="Cambria Math" panose="02040503050406030204" pitchFamily="18" charset="0"/>
                        </a:rPr>
                        <m:t> ~ </m:t>
                      </m:r>
                      <m:r>
                        <a:rPr lang="en-GB" sz="2200" b="0" i="1" smtClean="0">
                          <a:latin typeface="Cambria Math" panose="02040503050406030204" pitchFamily="18" charset="0"/>
                        </a:rPr>
                        <m:t>𝑃𝑜𝑖𝑠𝑠𝑜𝑛</m:t>
                      </m:r>
                      <m:r>
                        <a:rPr lang="en-GB" sz="2200" b="0" i="1" smtClean="0">
                          <a:latin typeface="Cambria Math" panose="02040503050406030204" pitchFamily="18" charset="0"/>
                        </a:rPr>
                        <m:t>(</m:t>
                      </m:r>
                      <m:sSub>
                        <m:sSubPr>
                          <m:ctrlPr>
                            <a:rPr lang="en-GB" sz="2200" b="0" i="1" smtClean="0">
                              <a:latin typeface="Cambria Math" panose="02040503050406030204" pitchFamily="18" charset="0"/>
                              <a:ea typeface="Cambria Math" panose="02040503050406030204" pitchFamily="18" charset="0"/>
                            </a:rPr>
                          </m:ctrlPr>
                        </m:sSubPr>
                        <m:e>
                          <m:r>
                            <a:rPr lang="en-GB" sz="2200" i="1">
                              <a:latin typeface="Cambria Math" panose="02040503050406030204" pitchFamily="18" charset="0"/>
                              <a:ea typeface="Cambria Math" panose="02040503050406030204" pitchFamily="18" charset="0"/>
                            </a:rPr>
                            <m:t>𝜇</m:t>
                          </m:r>
                        </m:e>
                        <m:sub>
                          <m:r>
                            <a:rPr lang="en-GB" sz="2200" b="0" i="1" smtClean="0">
                              <a:latin typeface="Cambria Math" panose="02040503050406030204" pitchFamily="18" charset="0"/>
                              <a:ea typeface="Cambria Math" panose="02040503050406030204" pitchFamily="18" charset="0"/>
                            </a:rPr>
                            <m:t>𝑖</m:t>
                          </m:r>
                        </m:sub>
                      </m:sSub>
                      <m:r>
                        <a:rPr lang="en-GB" sz="2200" b="0" i="1" smtClean="0">
                          <a:latin typeface="Cambria Math" panose="02040503050406030204" pitchFamily="18" charset="0"/>
                          <a:ea typeface="Cambria Math" panose="02040503050406030204" pitchFamily="18" charset="0"/>
                        </a:rPr>
                        <m:t> </m:t>
                      </m:r>
                      <m:r>
                        <a:rPr lang="en-GB" sz="2200" b="0" i="1" smtClean="0">
                          <a:latin typeface="Cambria Math" panose="02040503050406030204" pitchFamily="18" charset="0"/>
                        </a:rPr>
                        <m:t>)</m:t>
                      </m:r>
                    </m:oMath>
                  </m:oMathPara>
                </a14:m>
                <a:endParaRPr lang="en-GB" sz="2200" dirty="0"/>
              </a:p>
            </p:txBody>
          </p:sp>
        </mc:Choice>
        <mc:Fallback xmlns="">
          <p:sp>
            <p:nvSpPr>
              <p:cNvPr id="3" name="TextBox 2">
                <a:extLst>
                  <a:ext uri="{FF2B5EF4-FFF2-40B4-BE49-F238E27FC236}">
                    <a16:creationId xmlns:a16="http://schemas.microsoft.com/office/drawing/2014/main" id="{6F4D2CCC-C97A-7B28-5379-5A5D544258BD}"/>
                  </a:ext>
                </a:extLst>
              </p:cNvPr>
              <p:cNvSpPr txBox="1">
                <a:spLocks noRot="1" noChangeAspect="1" noMove="1" noResize="1" noEditPoints="1" noAdjustHandles="1" noChangeArrowheads="1" noChangeShapeType="1" noTextEdit="1"/>
              </p:cNvSpPr>
              <p:nvPr/>
            </p:nvSpPr>
            <p:spPr>
              <a:xfrm>
                <a:off x="4667495" y="1453726"/>
                <a:ext cx="2080249" cy="338554"/>
              </a:xfrm>
              <a:prstGeom prst="rect">
                <a:avLst/>
              </a:prstGeom>
              <a:blipFill>
                <a:blip r:embed="rId2"/>
                <a:stretch>
                  <a:fillRect l="-3226" r="-4399" b="-33929"/>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11C1E610-580D-6475-3258-0BF492A54E8D}"/>
                  </a:ext>
                </a:extLst>
              </p:cNvPr>
              <p:cNvSpPr txBox="1"/>
              <p:nvPr/>
            </p:nvSpPr>
            <p:spPr>
              <a:xfrm>
                <a:off x="902113" y="1986124"/>
                <a:ext cx="10654865" cy="769441"/>
              </a:xfrm>
              <a:prstGeom prst="rect">
                <a:avLst/>
              </a:prstGeom>
              <a:noFill/>
            </p:spPr>
            <p:txBody>
              <a:bodyPr wrap="square" rtlCol="0">
                <a:spAutoFit/>
              </a:bodyPr>
              <a:lstStyle/>
              <a:p>
                <a:pPr algn="just"/>
                <a:r>
                  <a:rPr lang="en-GB" sz="2200" dirty="0">
                    <a:latin typeface="Cambria" panose="02040503050406030204" pitchFamily="18" charset="0"/>
                    <a:ea typeface="Cambria" panose="02040503050406030204" pitchFamily="18" charset="0"/>
                  </a:rPr>
                  <a:t>Here </a:t>
                </a:r>
                <a14:m>
                  <m:oMath xmlns:m="http://schemas.openxmlformats.org/officeDocument/2006/math">
                    <m:sSub>
                      <m:sSubPr>
                        <m:ctrlPr>
                          <a:rPr lang="en-GB" sz="2200" b="0" i="1" smtClean="0">
                            <a:latin typeface="Cambria Math" panose="02040503050406030204" pitchFamily="18" charset="0"/>
                            <a:ea typeface="Cambria Math" panose="02040503050406030204" pitchFamily="18" charset="0"/>
                          </a:rPr>
                        </m:ctrlPr>
                      </m:sSubPr>
                      <m:e>
                        <m:r>
                          <a:rPr lang="en-GB" sz="2200" i="1">
                            <a:latin typeface="Cambria Math" panose="02040503050406030204" pitchFamily="18" charset="0"/>
                            <a:ea typeface="Cambria Math" panose="02040503050406030204" pitchFamily="18" charset="0"/>
                          </a:rPr>
                          <m:t>𝜇</m:t>
                        </m:r>
                      </m:e>
                      <m:sub>
                        <m:r>
                          <a:rPr lang="en-GB" sz="2200" b="0" i="1" smtClean="0">
                            <a:latin typeface="Cambria Math" panose="02040503050406030204" pitchFamily="18" charset="0"/>
                            <a:ea typeface="Cambria Math" panose="02040503050406030204" pitchFamily="18" charset="0"/>
                          </a:rPr>
                          <m:t>𝑖</m:t>
                        </m:r>
                      </m:sub>
                    </m:sSub>
                  </m:oMath>
                </a14:m>
                <a:r>
                  <a:rPr lang="en-GB" sz="2200" dirty="0">
                    <a:latin typeface="Cambria" panose="02040503050406030204" pitchFamily="18" charset="0"/>
                    <a:ea typeface="Cambria" panose="02040503050406030204" pitchFamily="18" charset="0"/>
                  </a:rPr>
                  <a:t> is the mean over </a:t>
                </a:r>
                <a14:m>
                  <m:oMath xmlns:m="http://schemas.openxmlformats.org/officeDocument/2006/math">
                    <m:r>
                      <a:rPr lang="en-GB" sz="2200" i="1">
                        <a:latin typeface="Cambria Math" panose="02040503050406030204" pitchFamily="18" charset="0"/>
                        <a:ea typeface="Cambria Math" panose="02040503050406030204" pitchFamily="18" charset="0"/>
                      </a:rPr>
                      <m:t>𝑖</m:t>
                    </m:r>
                  </m:oMath>
                </a14:m>
                <a:r>
                  <a:rPr lang="en-GB" sz="2200" dirty="0">
                    <a:latin typeface="Cambria" panose="02040503050406030204" pitchFamily="18" charset="0"/>
                    <a:ea typeface="Cambria" panose="02040503050406030204" pitchFamily="18" charset="0"/>
                  </a:rPr>
                  <a:t>…</a:t>
                </a:r>
                <a:r>
                  <a:rPr lang="en-GB" sz="2200" dirty="0">
                    <a:ea typeface="Cambria Math" panose="02040503050406030204" pitchFamily="18" charset="0"/>
                  </a:rPr>
                  <a:t> </a:t>
                </a:r>
                <a14:m>
                  <m:oMath xmlns:m="http://schemas.openxmlformats.org/officeDocument/2006/math">
                    <m:r>
                      <a:rPr lang="en-GB" sz="2200" b="0" i="1" smtClean="0">
                        <a:latin typeface="Cambria Math" panose="02040503050406030204" pitchFamily="18" charset="0"/>
                        <a:ea typeface="Cambria Math" panose="02040503050406030204" pitchFamily="18" charset="0"/>
                      </a:rPr>
                      <m:t>𝑚</m:t>
                    </m:r>
                  </m:oMath>
                </a14:m>
                <a:r>
                  <a:rPr lang="en-GB" sz="2200" dirty="0">
                    <a:latin typeface="Cambria" panose="02040503050406030204" pitchFamily="18" charset="0"/>
                    <a:ea typeface="Cambria" panose="02040503050406030204" pitchFamily="18" charset="0"/>
                  </a:rPr>
                  <a:t> locations, each of these locations will have some counts. The Poisson distribution, the likelihood from above, looks like this:</a:t>
                </a:r>
              </a:p>
            </p:txBody>
          </p:sp>
        </mc:Choice>
        <mc:Fallback xmlns="">
          <p:sp>
            <p:nvSpPr>
              <p:cNvPr id="4" name="TextBox 3">
                <a:extLst>
                  <a:ext uri="{FF2B5EF4-FFF2-40B4-BE49-F238E27FC236}">
                    <a16:creationId xmlns:a16="http://schemas.microsoft.com/office/drawing/2014/main" id="{11C1E610-580D-6475-3258-0BF492A54E8D}"/>
                  </a:ext>
                </a:extLst>
              </p:cNvPr>
              <p:cNvSpPr txBox="1">
                <a:spLocks noRot="1" noChangeAspect="1" noMove="1" noResize="1" noEditPoints="1" noAdjustHandles="1" noChangeArrowheads="1" noChangeShapeType="1" noTextEdit="1"/>
              </p:cNvSpPr>
              <p:nvPr/>
            </p:nvSpPr>
            <p:spPr>
              <a:xfrm>
                <a:off x="902113" y="1986124"/>
                <a:ext cx="10654865" cy="769441"/>
              </a:xfrm>
              <a:prstGeom prst="rect">
                <a:avLst/>
              </a:prstGeom>
              <a:blipFill>
                <a:blip r:embed="rId3"/>
                <a:stretch>
                  <a:fillRect l="-744" t="-7143" r="-744" b="-15079"/>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905F011-7C38-9FDD-27DF-F20026E6A3AE}"/>
                  </a:ext>
                </a:extLst>
              </p:cNvPr>
              <p:cNvSpPr txBox="1"/>
              <p:nvPr/>
            </p:nvSpPr>
            <p:spPr>
              <a:xfrm>
                <a:off x="4331218" y="3129984"/>
                <a:ext cx="2752805" cy="92416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GB" sz="2200" b="0" i="1" smtClean="0">
                          <a:latin typeface="Cambria Math" panose="02040503050406030204" pitchFamily="18" charset="0"/>
                        </a:rPr>
                        <m:t>𝐿</m:t>
                      </m:r>
                      <m:d>
                        <m:dPr>
                          <m:ctrlPr>
                            <a:rPr lang="en-GB" sz="2200" b="0" i="1" smtClean="0">
                              <a:latin typeface="Cambria Math" panose="02040503050406030204" pitchFamily="18" charset="0"/>
                            </a:rPr>
                          </m:ctrlPr>
                        </m:dPr>
                        <m:e>
                          <m:r>
                            <a:rPr lang="en-GB" sz="2200" b="0" i="1" smtClean="0">
                              <a:latin typeface="Cambria Math" panose="02040503050406030204" pitchFamily="18" charset="0"/>
                            </a:rPr>
                            <m:t>𝑦</m:t>
                          </m:r>
                        </m:e>
                        <m:e>
                          <m:r>
                            <a:rPr lang="en-GB" sz="2200" i="1">
                              <a:latin typeface="Cambria Math" panose="02040503050406030204" pitchFamily="18" charset="0"/>
                              <a:ea typeface="Cambria Math" panose="02040503050406030204" pitchFamily="18" charset="0"/>
                            </a:rPr>
                            <m:t>𝜇</m:t>
                          </m:r>
                        </m:e>
                      </m:d>
                      <m:r>
                        <a:rPr lang="en-GB" sz="2200" b="0" i="1" smtClean="0">
                          <a:latin typeface="Cambria Math" panose="02040503050406030204" pitchFamily="18" charset="0"/>
                          <a:ea typeface="Cambria Math" panose="02040503050406030204" pitchFamily="18" charset="0"/>
                        </a:rPr>
                        <m:t>=</m:t>
                      </m:r>
                      <m:r>
                        <a:rPr lang="en-GB" sz="2200" b="0" i="1" smtClean="0">
                          <a:latin typeface="Cambria Math" panose="02040503050406030204" pitchFamily="18" charset="0"/>
                        </a:rPr>
                        <m:t> </m:t>
                      </m:r>
                      <m:nary>
                        <m:naryPr>
                          <m:chr m:val="∏"/>
                          <m:ctrlPr>
                            <a:rPr lang="en-GB" sz="2200" b="0" i="1" smtClean="0">
                              <a:latin typeface="Cambria Math" panose="02040503050406030204" pitchFamily="18" charset="0"/>
                            </a:rPr>
                          </m:ctrlPr>
                        </m:naryPr>
                        <m:sub>
                          <m:r>
                            <m:rPr>
                              <m:brk m:alnAt="23"/>
                            </m:rPr>
                            <a:rPr lang="en-GB" sz="2200" b="0" i="1" smtClean="0">
                              <a:latin typeface="Cambria Math" panose="02040503050406030204" pitchFamily="18" charset="0"/>
                            </a:rPr>
                            <m:t>𝑖</m:t>
                          </m:r>
                          <m:r>
                            <a:rPr lang="en-GB" sz="2200" b="0" i="1" smtClean="0">
                              <a:latin typeface="Cambria Math" panose="02040503050406030204" pitchFamily="18" charset="0"/>
                            </a:rPr>
                            <m:t>=1</m:t>
                          </m:r>
                        </m:sub>
                        <m:sup>
                          <m:r>
                            <a:rPr lang="en-GB" sz="2200" b="0" i="1" smtClean="0">
                              <a:latin typeface="Cambria Math" panose="02040503050406030204" pitchFamily="18" charset="0"/>
                            </a:rPr>
                            <m:t>𝑚</m:t>
                          </m:r>
                        </m:sup>
                        <m:e>
                          <m:f>
                            <m:fPr>
                              <m:ctrlPr>
                                <a:rPr lang="en-GB" sz="2200" b="0" i="1" smtClean="0">
                                  <a:latin typeface="Cambria Math" panose="02040503050406030204" pitchFamily="18" charset="0"/>
                                </a:rPr>
                              </m:ctrlPr>
                            </m:fPr>
                            <m:num>
                              <m:sSup>
                                <m:sSupPr>
                                  <m:ctrlPr>
                                    <a:rPr lang="en-GB" sz="2200" i="1">
                                      <a:latin typeface="Cambria Math" panose="02040503050406030204" pitchFamily="18" charset="0"/>
                                    </a:rPr>
                                  </m:ctrlPr>
                                </m:sSupPr>
                                <m:e>
                                  <m:sSub>
                                    <m:sSubPr>
                                      <m:ctrlPr>
                                        <a:rPr lang="en-GB" sz="2200" i="1">
                                          <a:latin typeface="Cambria Math" panose="02040503050406030204" pitchFamily="18" charset="0"/>
                                          <a:ea typeface="Cambria Math" panose="02040503050406030204" pitchFamily="18" charset="0"/>
                                        </a:rPr>
                                      </m:ctrlPr>
                                    </m:sSubPr>
                                    <m:e>
                                      <m:r>
                                        <a:rPr lang="en-GB" sz="2200" i="1">
                                          <a:latin typeface="Cambria Math" panose="02040503050406030204" pitchFamily="18" charset="0"/>
                                          <a:ea typeface="Cambria Math" panose="02040503050406030204" pitchFamily="18" charset="0"/>
                                        </a:rPr>
                                        <m:t>𝜇</m:t>
                                      </m:r>
                                    </m:e>
                                    <m:sub>
                                      <m:r>
                                        <a:rPr lang="en-GB" sz="2200" i="1">
                                          <a:latin typeface="Cambria Math" panose="02040503050406030204" pitchFamily="18" charset="0"/>
                                          <a:ea typeface="Cambria Math" panose="02040503050406030204" pitchFamily="18" charset="0"/>
                                        </a:rPr>
                                        <m:t>𝑖</m:t>
                                      </m:r>
                                    </m:sub>
                                  </m:sSub>
                                </m:e>
                                <m:sup>
                                  <m:sSub>
                                    <m:sSubPr>
                                      <m:ctrlPr>
                                        <a:rPr lang="en-GB" sz="2200" i="1">
                                          <a:latin typeface="Cambria Math" panose="02040503050406030204" pitchFamily="18" charset="0"/>
                                          <a:ea typeface="Cambria Math" panose="02040503050406030204" pitchFamily="18" charset="0"/>
                                        </a:rPr>
                                      </m:ctrlPr>
                                    </m:sSubPr>
                                    <m:e>
                                      <m:r>
                                        <a:rPr lang="en-GB" sz="2200" i="1">
                                          <a:latin typeface="Cambria Math" panose="02040503050406030204" pitchFamily="18" charset="0"/>
                                          <a:ea typeface="Cambria Math" panose="02040503050406030204" pitchFamily="18" charset="0"/>
                                        </a:rPr>
                                        <m:t>𝑦</m:t>
                                      </m:r>
                                    </m:e>
                                    <m:sub>
                                      <m:r>
                                        <a:rPr lang="en-GB" sz="2200" i="1">
                                          <a:latin typeface="Cambria Math" panose="02040503050406030204" pitchFamily="18" charset="0"/>
                                          <a:ea typeface="Cambria Math" panose="02040503050406030204" pitchFamily="18" charset="0"/>
                                        </a:rPr>
                                        <m:t>𝑖</m:t>
                                      </m:r>
                                    </m:sub>
                                  </m:sSub>
                                </m:sup>
                              </m:sSup>
                              <m:sSup>
                                <m:sSupPr>
                                  <m:ctrlPr>
                                    <a:rPr lang="en-GB" sz="2200" i="1">
                                      <a:latin typeface="Cambria Math" panose="02040503050406030204" pitchFamily="18" charset="0"/>
                                    </a:rPr>
                                  </m:ctrlPr>
                                </m:sSupPr>
                                <m:e>
                                  <m:r>
                                    <a:rPr lang="en-GB" sz="2200" i="1">
                                      <a:latin typeface="Cambria Math" panose="02040503050406030204" pitchFamily="18" charset="0"/>
                                    </a:rPr>
                                    <m:t>𝑒</m:t>
                                  </m:r>
                                </m:e>
                                <m:sup>
                                  <m:r>
                                    <a:rPr lang="en-GB" sz="2200" i="1">
                                      <a:latin typeface="Cambria Math" panose="02040503050406030204" pitchFamily="18" charset="0"/>
                                    </a:rPr>
                                    <m:t>−</m:t>
                                  </m:r>
                                  <m:sSub>
                                    <m:sSubPr>
                                      <m:ctrlPr>
                                        <a:rPr lang="en-GB" sz="2200" i="1">
                                          <a:latin typeface="Cambria Math" panose="02040503050406030204" pitchFamily="18" charset="0"/>
                                          <a:ea typeface="Cambria Math" panose="02040503050406030204" pitchFamily="18" charset="0"/>
                                        </a:rPr>
                                      </m:ctrlPr>
                                    </m:sSubPr>
                                    <m:e>
                                      <m:r>
                                        <a:rPr lang="en-GB" sz="2200" i="1">
                                          <a:latin typeface="Cambria Math" panose="02040503050406030204" pitchFamily="18" charset="0"/>
                                          <a:ea typeface="Cambria Math" panose="02040503050406030204" pitchFamily="18" charset="0"/>
                                        </a:rPr>
                                        <m:t>𝜇</m:t>
                                      </m:r>
                                    </m:e>
                                    <m:sub>
                                      <m:r>
                                        <a:rPr lang="en-GB" sz="2200" i="1">
                                          <a:latin typeface="Cambria Math" panose="02040503050406030204" pitchFamily="18" charset="0"/>
                                          <a:ea typeface="Cambria Math" panose="02040503050406030204" pitchFamily="18" charset="0"/>
                                        </a:rPr>
                                        <m:t>𝑖</m:t>
                                      </m:r>
                                    </m:sub>
                                  </m:sSub>
                                </m:sup>
                              </m:sSup>
                            </m:num>
                            <m:den>
                              <m:sSub>
                                <m:sSubPr>
                                  <m:ctrlPr>
                                    <a:rPr lang="en-GB" sz="2200" i="1">
                                      <a:latin typeface="Cambria Math" panose="02040503050406030204" pitchFamily="18" charset="0"/>
                                      <a:ea typeface="Cambria Math" panose="02040503050406030204" pitchFamily="18" charset="0"/>
                                    </a:rPr>
                                  </m:ctrlPr>
                                </m:sSubPr>
                                <m:e>
                                  <m:r>
                                    <a:rPr lang="en-GB" sz="2200" i="1">
                                      <a:latin typeface="Cambria Math" panose="02040503050406030204" pitchFamily="18" charset="0"/>
                                      <a:ea typeface="Cambria Math" panose="02040503050406030204" pitchFamily="18" charset="0"/>
                                    </a:rPr>
                                    <m:t>𝑦</m:t>
                                  </m:r>
                                </m:e>
                                <m:sub>
                                  <m:r>
                                    <a:rPr lang="en-GB" sz="2200" i="1">
                                      <a:latin typeface="Cambria Math" panose="02040503050406030204" pitchFamily="18" charset="0"/>
                                      <a:ea typeface="Cambria Math" panose="02040503050406030204" pitchFamily="18" charset="0"/>
                                    </a:rPr>
                                    <m:t>𝑖</m:t>
                                  </m:r>
                                </m:sub>
                              </m:sSub>
                              <m:r>
                                <a:rPr lang="en-GB" sz="2200" b="0" i="1" smtClean="0">
                                  <a:latin typeface="Cambria Math" panose="02040503050406030204" pitchFamily="18" charset="0"/>
                                  <a:ea typeface="Cambria Math" panose="02040503050406030204" pitchFamily="18" charset="0"/>
                                </a:rPr>
                                <m:t>!</m:t>
                              </m:r>
                            </m:den>
                          </m:f>
                        </m:e>
                      </m:nary>
                    </m:oMath>
                  </m:oMathPara>
                </a14:m>
                <a:endParaRPr lang="en-GB" sz="2200" dirty="0"/>
              </a:p>
            </p:txBody>
          </p:sp>
        </mc:Choice>
        <mc:Fallback xmlns="">
          <p:sp>
            <p:nvSpPr>
              <p:cNvPr id="5" name="TextBox 4">
                <a:extLst>
                  <a:ext uri="{FF2B5EF4-FFF2-40B4-BE49-F238E27FC236}">
                    <a16:creationId xmlns:a16="http://schemas.microsoft.com/office/drawing/2014/main" id="{0905F011-7C38-9FDD-27DF-F20026E6A3AE}"/>
                  </a:ext>
                </a:extLst>
              </p:cNvPr>
              <p:cNvSpPr txBox="1">
                <a:spLocks noRot="1" noChangeAspect="1" noMove="1" noResize="1" noEditPoints="1" noAdjustHandles="1" noChangeArrowheads="1" noChangeShapeType="1" noTextEdit="1"/>
              </p:cNvSpPr>
              <p:nvPr/>
            </p:nvSpPr>
            <p:spPr>
              <a:xfrm>
                <a:off x="4331218" y="3129984"/>
                <a:ext cx="2752805" cy="924164"/>
              </a:xfrm>
              <a:prstGeom prst="rect">
                <a:avLst/>
              </a:prstGeom>
              <a:blipFill>
                <a:blip r:embed="rId4"/>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A4A4407-F7A0-D6A9-5E3D-11A341182DFD}"/>
                  </a:ext>
                </a:extLst>
              </p:cNvPr>
              <p:cNvSpPr txBox="1"/>
              <p:nvPr/>
            </p:nvSpPr>
            <p:spPr>
              <a:xfrm>
                <a:off x="902114" y="4253466"/>
                <a:ext cx="10654865" cy="785408"/>
              </a:xfrm>
              <a:prstGeom prst="rect">
                <a:avLst/>
              </a:prstGeom>
              <a:noFill/>
            </p:spPr>
            <p:txBody>
              <a:bodyPr wrap="square" rtlCol="0">
                <a:spAutoFit/>
              </a:bodyPr>
              <a:lstStyle/>
              <a:p>
                <a:pPr algn="just"/>
                <a:r>
                  <a:rPr lang="en-GB" sz="2200" dirty="0">
                    <a:latin typeface="Cambria" panose="02040503050406030204" pitchFamily="18" charset="0"/>
                    <a:ea typeface="Cambria" panose="02040503050406030204" pitchFamily="18" charset="0"/>
                  </a:rPr>
                  <a:t>Assuming a fixed expected rate, we can consider </a:t>
                </a:r>
                <a14:m>
                  <m:oMath xmlns:m="http://schemas.openxmlformats.org/officeDocument/2006/math">
                    <m:sSub>
                      <m:sSubPr>
                        <m:ctrlPr>
                          <a:rPr lang="en-GB" sz="2200" i="1" smtClean="0">
                            <a:latin typeface="Cambria Math" panose="02040503050406030204" pitchFamily="18" charset="0"/>
                            <a:ea typeface="Cambria Math" panose="02040503050406030204" pitchFamily="18" charset="0"/>
                          </a:rPr>
                        </m:ctrlPr>
                      </m:sSubPr>
                      <m:e>
                        <m:r>
                          <a:rPr lang="en-GB" sz="2200" i="1">
                            <a:latin typeface="Cambria Math" panose="02040503050406030204" pitchFamily="18" charset="0"/>
                            <a:ea typeface="Cambria Math" panose="02040503050406030204" pitchFamily="18" charset="0"/>
                          </a:rPr>
                          <m:t>𝜇</m:t>
                        </m:r>
                      </m:e>
                      <m:sub>
                        <m:r>
                          <a:rPr lang="en-GB" sz="2200" i="1">
                            <a:latin typeface="Cambria Math" panose="02040503050406030204" pitchFamily="18" charset="0"/>
                            <a:ea typeface="Cambria Math" panose="02040503050406030204" pitchFamily="18" charset="0"/>
                          </a:rPr>
                          <m:t>𝑖</m:t>
                        </m:r>
                      </m:sub>
                    </m:sSub>
                  </m:oMath>
                </a14:m>
                <a:r>
                  <a:rPr lang="en-GB" sz="2200" dirty="0">
                    <a:latin typeface="Cambria" panose="02040503050406030204" pitchFamily="18" charset="0"/>
                    <a:ea typeface="Cambria" panose="02040503050406030204" pitchFamily="18" charset="0"/>
                  </a:rPr>
                  <a:t> to be the exponentiated form of a log-scale parameter </a:t>
                </a:r>
                <a14:m>
                  <m:oMath xmlns:m="http://schemas.openxmlformats.org/officeDocument/2006/math">
                    <m:sSub>
                      <m:sSubPr>
                        <m:ctrlPr>
                          <a:rPr lang="en-GB" sz="2200" i="1">
                            <a:latin typeface="Cambria Math" panose="02040503050406030204" pitchFamily="18" charset="0"/>
                            <a:ea typeface="Cambria Math" panose="02040503050406030204" pitchFamily="18" charset="0"/>
                          </a:rPr>
                        </m:ctrlPr>
                      </m:sSubPr>
                      <m:e>
                        <m:r>
                          <a:rPr lang="en-GB" sz="2200" i="1" smtClean="0">
                            <a:latin typeface="Cambria Math" panose="02040503050406030204" pitchFamily="18" charset="0"/>
                            <a:ea typeface="Cambria Math" panose="02040503050406030204" pitchFamily="18" charset="0"/>
                          </a:rPr>
                          <m:t>𝜆</m:t>
                        </m:r>
                      </m:e>
                      <m:sub>
                        <m:r>
                          <a:rPr lang="en-GB" sz="2200" i="1">
                            <a:latin typeface="Cambria Math" panose="02040503050406030204" pitchFamily="18" charset="0"/>
                            <a:ea typeface="Cambria Math" panose="02040503050406030204" pitchFamily="18" charset="0"/>
                          </a:rPr>
                          <m:t>𝑖</m:t>
                        </m:r>
                      </m:sub>
                    </m:sSub>
                    <m:r>
                      <a:rPr lang="en-GB" sz="2200" i="1">
                        <a:latin typeface="Cambria Math" panose="02040503050406030204" pitchFamily="18" charset="0"/>
                        <a:ea typeface="Cambria Math" panose="02040503050406030204" pitchFamily="18" charset="0"/>
                      </a:rPr>
                      <m:t> </m:t>
                    </m:r>
                  </m:oMath>
                </a14:m>
                <a:r>
                  <a:rPr lang="en-GB" sz="2200" dirty="0">
                    <a:latin typeface="Cambria" panose="02040503050406030204" pitchFamily="18" charset="0"/>
                    <a:ea typeface="Cambria" panose="02040503050406030204" pitchFamily="18" charset="0"/>
                  </a:rPr>
                  <a:t>.  We call </a:t>
                </a:r>
                <a14:m>
                  <m:oMath xmlns:m="http://schemas.openxmlformats.org/officeDocument/2006/math">
                    <m:sSub>
                      <m:sSubPr>
                        <m:ctrlPr>
                          <a:rPr lang="en-GB" sz="2200" i="1">
                            <a:latin typeface="Cambria Math" panose="02040503050406030204" pitchFamily="18" charset="0"/>
                            <a:ea typeface="Cambria Math" panose="02040503050406030204" pitchFamily="18" charset="0"/>
                          </a:rPr>
                        </m:ctrlPr>
                      </m:sSubPr>
                      <m:e>
                        <m:r>
                          <a:rPr lang="en-GB" sz="2200" i="1">
                            <a:latin typeface="Cambria Math" panose="02040503050406030204" pitchFamily="18" charset="0"/>
                            <a:ea typeface="Cambria Math" panose="02040503050406030204" pitchFamily="18" charset="0"/>
                          </a:rPr>
                          <m:t>𝜆</m:t>
                        </m:r>
                      </m:e>
                      <m:sub>
                        <m:r>
                          <a:rPr lang="en-GB" sz="2200" i="1">
                            <a:latin typeface="Cambria Math" panose="02040503050406030204" pitchFamily="18" charset="0"/>
                            <a:ea typeface="Cambria Math" panose="02040503050406030204" pitchFamily="18" charset="0"/>
                          </a:rPr>
                          <m:t>𝑖</m:t>
                        </m:r>
                      </m:sub>
                    </m:sSub>
                  </m:oMath>
                </a14:m>
                <a:r>
                  <a:rPr lang="en-GB" sz="2200" dirty="0">
                    <a:latin typeface="Cambria" panose="02040503050406030204" pitchFamily="18" charset="0"/>
                    <a:ea typeface="Cambria" panose="02040503050406030204" pitchFamily="18" charset="0"/>
                  </a:rPr>
                  <a:t> the intensity and </a:t>
                </a:r>
                <a14:m>
                  <m:oMath xmlns:m="http://schemas.openxmlformats.org/officeDocument/2006/math">
                    <m:sSub>
                      <m:sSubPr>
                        <m:ctrlPr>
                          <a:rPr lang="en-GB" sz="2200" i="1">
                            <a:latin typeface="Cambria Math" panose="02040503050406030204" pitchFamily="18" charset="0"/>
                            <a:ea typeface="Cambria Math" panose="02040503050406030204" pitchFamily="18" charset="0"/>
                          </a:rPr>
                        </m:ctrlPr>
                      </m:sSubPr>
                      <m:e>
                        <m:r>
                          <a:rPr lang="en-GB" sz="2200" i="1">
                            <a:latin typeface="Cambria Math" panose="02040503050406030204" pitchFamily="18" charset="0"/>
                            <a:ea typeface="Cambria Math" panose="02040503050406030204" pitchFamily="18" charset="0"/>
                          </a:rPr>
                          <m:t>𝜇</m:t>
                        </m:r>
                      </m:e>
                      <m:sub>
                        <m:r>
                          <a:rPr lang="en-GB" sz="2200" i="1">
                            <a:latin typeface="Cambria Math" panose="02040503050406030204" pitchFamily="18" charset="0"/>
                            <a:ea typeface="Cambria Math" panose="02040503050406030204" pitchFamily="18" charset="0"/>
                          </a:rPr>
                          <m:t>𝑖</m:t>
                        </m:r>
                      </m:sub>
                    </m:sSub>
                  </m:oMath>
                </a14:m>
                <a:r>
                  <a:rPr lang="en-GB" sz="2200" dirty="0">
                    <a:latin typeface="Cambria" panose="02040503050406030204" pitchFamily="18" charset="0"/>
                    <a:ea typeface="Cambria" panose="02040503050406030204" pitchFamily="18" charset="0"/>
                  </a:rPr>
                  <a:t> the rate, such that  </a:t>
                </a:r>
                <a14:m>
                  <m:oMath xmlns:m="http://schemas.openxmlformats.org/officeDocument/2006/math">
                    <m:sSub>
                      <m:sSubPr>
                        <m:ctrlPr>
                          <a:rPr lang="en-GB" sz="2200" i="1">
                            <a:latin typeface="Cambria Math" panose="02040503050406030204" pitchFamily="18" charset="0"/>
                            <a:ea typeface="Cambria Math" panose="02040503050406030204" pitchFamily="18" charset="0"/>
                          </a:rPr>
                        </m:ctrlPr>
                      </m:sSubPr>
                      <m:e>
                        <m:r>
                          <a:rPr lang="en-GB" sz="2200" i="1">
                            <a:latin typeface="Cambria Math" panose="02040503050406030204" pitchFamily="18" charset="0"/>
                            <a:ea typeface="Cambria Math" panose="02040503050406030204" pitchFamily="18" charset="0"/>
                          </a:rPr>
                          <m:t>𝜇</m:t>
                        </m:r>
                      </m:e>
                      <m:sub>
                        <m:r>
                          <a:rPr lang="en-GB" sz="2200" i="1">
                            <a:latin typeface="Cambria Math" panose="02040503050406030204" pitchFamily="18" charset="0"/>
                            <a:ea typeface="Cambria Math" panose="02040503050406030204" pitchFamily="18" charset="0"/>
                          </a:rPr>
                          <m:t>𝑖</m:t>
                        </m:r>
                      </m:sub>
                    </m:sSub>
                  </m:oMath>
                </a14:m>
                <a:r>
                  <a:rPr lang="en-GB" sz="2200" dirty="0">
                    <a:latin typeface="Cambria" panose="02040503050406030204" pitchFamily="18" charset="0"/>
                    <a:ea typeface="Cambria" panose="02040503050406030204" pitchFamily="18" charset="0"/>
                  </a:rPr>
                  <a:t> = </a:t>
                </a:r>
                <a14:m>
                  <m:oMath xmlns:m="http://schemas.openxmlformats.org/officeDocument/2006/math">
                    <m:sSup>
                      <m:sSupPr>
                        <m:ctrlPr>
                          <a:rPr lang="en-GB" sz="2200" i="1">
                            <a:latin typeface="Cambria Math" panose="02040503050406030204" pitchFamily="18" charset="0"/>
                          </a:rPr>
                        </m:ctrlPr>
                      </m:sSupPr>
                      <m:e>
                        <m:r>
                          <a:rPr lang="en-GB" sz="2200" i="1">
                            <a:latin typeface="Cambria Math" panose="02040503050406030204" pitchFamily="18" charset="0"/>
                          </a:rPr>
                          <m:t>𝑒</m:t>
                        </m:r>
                      </m:e>
                      <m:sup>
                        <m:sSub>
                          <m:sSubPr>
                            <m:ctrlPr>
                              <a:rPr lang="en-GB" sz="2200" i="1">
                                <a:latin typeface="Cambria Math" panose="02040503050406030204" pitchFamily="18" charset="0"/>
                                <a:ea typeface="Cambria Math" panose="02040503050406030204" pitchFamily="18" charset="0"/>
                              </a:rPr>
                            </m:ctrlPr>
                          </m:sSubPr>
                          <m:e>
                            <m:r>
                              <a:rPr lang="en-GB" sz="2200" i="1">
                                <a:latin typeface="Cambria Math" panose="02040503050406030204" pitchFamily="18" charset="0"/>
                                <a:ea typeface="Cambria Math" panose="02040503050406030204" pitchFamily="18" charset="0"/>
                              </a:rPr>
                              <m:t>𝜆</m:t>
                            </m:r>
                          </m:e>
                          <m:sub>
                            <m:r>
                              <a:rPr lang="en-GB" sz="2200" i="1">
                                <a:latin typeface="Cambria Math" panose="02040503050406030204" pitchFamily="18" charset="0"/>
                                <a:ea typeface="Cambria Math" panose="02040503050406030204" pitchFamily="18" charset="0"/>
                              </a:rPr>
                              <m:t>𝑖</m:t>
                            </m:r>
                          </m:sub>
                        </m:sSub>
                      </m:sup>
                    </m:sSup>
                  </m:oMath>
                </a14:m>
                <a:r>
                  <a:rPr lang="en-GB" sz="2200" dirty="0">
                    <a:latin typeface="Cambria" panose="02040503050406030204" pitchFamily="18" charset="0"/>
                    <a:ea typeface="Cambria" panose="02040503050406030204" pitchFamily="18" charset="0"/>
                  </a:rPr>
                  <a:t> . </a:t>
                </a:r>
              </a:p>
            </p:txBody>
          </p:sp>
        </mc:Choice>
        <mc:Fallback xmlns="">
          <p:sp>
            <p:nvSpPr>
              <p:cNvPr id="7" name="TextBox 6">
                <a:extLst>
                  <a:ext uri="{FF2B5EF4-FFF2-40B4-BE49-F238E27FC236}">
                    <a16:creationId xmlns:a16="http://schemas.microsoft.com/office/drawing/2014/main" id="{3A4A4407-F7A0-D6A9-5E3D-11A341182DFD}"/>
                  </a:ext>
                </a:extLst>
              </p:cNvPr>
              <p:cNvSpPr txBox="1">
                <a:spLocks noRot="1" noChangeAspect="1" noMove="1" noResize="1" noEditPoints="1" noAdjustHandles="1" noChangeArrowheads="1" noChangeShapeType="1" noTextEdit="1"/>
              </p:cNvSpPr>
              <p:nvPr/>
            </p:nvSpPr>
            <p:spPr>
              <a:xfrm>
                <a:off x="902114" y="4253466"/>
                <a:ext cx="10654865" cy="785408"/>
              </a:xfrm>
              <a:prstGeom prst="rect">
                <a:avLst/>
              </a:prstGeom>
              <a:blipFill>
                <a:blip r:embed="rId5"/>
                <a:stretch>
                  <a:fillRect l="-744" t="-5426" r="-744" b="-13953"/>
                </a:stretch>
              </a:blipFill>
            </p:spPr>
            <p:txBody>
              <a:bodyPr/>
              <a:lstStyle/>
              <a:p>
                <a:r>
                  <a:rPr lang="en-GB">
                    <a:noFill/>
                  </a:rPr>
                  <a:t> </a:t>
                </a:r>
              </a:p>
            </p:txBody>
          </p:sp>
        </mc:Fallback>
      </mc:AlternateContent>
      <p:sp>
        <p:nvSpPr>
          <p:cNvPr id="8" name="TextBox 7">
            <a:extLst>
              <a:ext uri="{FF2B5EF4-FFF2-40B4-BE49-F238E27FC236}">
                <a16:creationId xmlns:a16="http://schemas.microsoft.com/office/drawing/2014/main" id="{FB0CA7DC-345C-A9C3-FE1A-84A4365C8B9A}"/>
              </a:ext>
            </a:extLst>
          </p:cNvPr>
          <p:cNvSpPr txBox="1"/>
          <p:nvPr/>
        </p:nvSpPr>
        <p:spPr>
          <a:xfrm>
            <a:off x="902112" y="5516418"/>
            <a:ext cx="10729447" cy="923330"/>
          </a:xfrm>
          <a:prstGeom prst="rect">
            <a:avLst/>
          </a:prstGeom>
          <a:noFill/>
        </p:spPr>
        <p:txBody>
          <a:bodyPr wrap="square" rtlCol="0">
            <a:spAutoFit/>
          </a:bodyPr>
          <a:lstStyle/>
          <a:p>
            <a:pPr algn="just"/>
            <a:r>
              <a:rPr lang="en-GB" dirty="0">
                <a:latin typeface="Cambria" panose="02040503050406030204" pitchFamily="18" charset="0"/>
                <a:ea typeface="Cambria" panose="02040503050406030204" pitchFamily="18" charset="0"/>
              </a:rPr>
              <a:t>For a more technical explanation see: </a:t>
            </a:r>
            <a:r>
              <a:rPr lang="en-GB" b="1" dirty="0">
                <a:latin typeface="Cambria" panose="02040503050406030204" pitchFamily="18" charset="0"/>
                <a:ea typeface="Cambria" panose="02040503050406030204" pitchFamily="18" charset="0"/>
              </a:rPr>
              <a:t>Lawson, A. B. (2008). Bayesian Disease Mapping. CRC Press</a:t>
            </a:r>
            <a:r>
              <a:rPr lang="en-GB" dirty="0">
                <a:latin typeface="Cambria" panose="02040503050406030204" pitchFamily="18" charset="0"/>
                <a:ea typeface="Cambria" panose="02040503050406030204" pitchFamily="18" charset="0"/>
              </a:rPr>
              <a:t>. For further explanation and implementation in R and Stan see: </a:t>
            </a:r>
            <a:r>
              <a:rPr lang="en-GB" sz="1800" b="0" i="0" dirty="0" err="1">
                <a:solidFill>
                  <a:srgbClr val="000000"/>
                </a:solidFill>
                <a:effectLst/>
                <a:latin typeface="Cambria" panose="02040503050406030204" pitchFamily="18" charset="0"/>
                <a:ea typeface="Cambria" panose="02040503050406030204" pitchFamily="18" charset="0"/>
              </a:rPr>
              <a:t>McElreath</a:t>
            </a:r>
            <a:r>
              <a:rPr lang="en-GB" sz="1800" b="0" i="0" dirty="0">
                <a:solidFill>
                  <a:srgbClr val="000000"/>
                </a:solidFill>
                <a:effectLst/>
                <a:latin typeface="Cambria" panose="02040503050406030204" pitchFamily="18" charset="0"/>
                <a:ea typeface="Cambria" panose="02040503050406030204" pitchFamily="18" charset="0"/>
              </a:rPr>
              <a:t>, R. (2020). Statistical Rethinking: A Bayesian Course with Examples in R and Stan (</a:t>
            </a:r>
            <a:r>
              <a:rPr lang="en-GB" sz="1800" dirty="0">
                <a:solidFill>
                  <a:srgbClr val="000000"/>
                </a:solidFill>
                <a:latin typeface="Cambria" panose="02040503050406030204" pitchFamily="18" charset="0"/>
                <a:ea typeface="Cambria" panose="02040503050406030204" pitchFamily="18" charset="0"/>
              </a:rPr>
              <a:t>2nd</a:t>
            </a:r>
            <a:r>
              <a:rPr lang="en-GB" sz="1800" b="0" i="0" dirty="0">
                <a:solidFill>
                  <a:srgbClr val="000000"/>
                </a:solidFill>
                <a:effectLst/>
                <a:latin typeface="Cambria" panose="02040503050406030204" pitchFamily="18" charset="0"/>
                <a:ea typeface="Cambria" panose="02040503050406030204" pitchFamily="18" charset="0"/>
              </a:rPr>
              <a:t> ed.). Chapman and Hall/CRC.</a:t>
            </a:r>
            <a:endParaRPr lang="en-GB"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578781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06F25D9-FA1D-4204-69AB-6FF2EA2A4438}"/>
              </a:ext>
            </a:extLst>
          </p:cNvPr>
          <p:cNvSpPr txBox="1"/>
          <p:nvPr/>
        </p:nvSpPr>
        <p:spPr>
          <a:xfrm>
            <a:off x="1290054" y="1301085"/>
            <a:ext cx="10016642" cy="3477875"/>
          </a:xfrm>
          <a:prstGeom prst="rect">
            <a:avLst/>
          </a:prstGeom>
          <a:noFill/>
        </p:spPr>
        <p:txBody>
          <a:bodyPr wrap="square" rtlCol="0">
            <a:spAutoFit/>
          </a:bodyPr>
          <a:lstStyle/>
          <a:p>
            <a:pPr algn="just"/>
            <a:r>
              <a:rPr lang="en-GB" sz="2200" dirty="0">
                <a:latin typeface="Cambria" panose="02040503050406030204" pitchFamily="18" charset="0"/>
                <a:ea typeface="Cambria" panose="02040503050406030204" pitchFamily="18" charset="0"/>
              </a:rPr>
              <a:t>Given the previous approach, we can estimate the intensity of a fixed rate process or event given that we have observed counts as input. </a:t>
            </a:r>
          </a:p>
          <a:p>
            <a:pPr algn="just"/>
            <a:endParaRPr lang="en-GB" sz="2200" dirty="0"/>
          </a:p>
          <a:p>
            <a:pPr algn="just"/>
            <a:r>
              <a:rPr lang="en-GB" sz="2200" dirty="0">
                <a:latin typeface="Cambria" panose="02040503050406030204" pitchFamily="18" charset="0"/>
                <a:ea typeface="Cambria" panose="02040503050406030204" pitchFamily="18" charset="0"/>
              </a:rPr>
              <a:t>Counts could be, in principle, anything that can be observed at a specific location, such as number of deaths, outbreaks, infected people, etc. </a:t>
            </a:r>
          </a:p>
          <a:p>
            <a:pPr algn="just"/>
            <a:endParaRPr lang="en-GB" sz="2200" dirty="0">
              <a:latin typeface="Cambria" panose="02040503050406030204" pitchFamily="18" charset="0"/>
              <a:ea typeface="Cambria" panose="02040503050406030204" pitchFamily="18" charset="0"/>
            </a:endParaRPr>
          </a:p>
          <a:p>
            <a:pPr algn="just"/>
            <a:r>
              <a:rPr lang="en-GB" sz="2200" dirty="0">
                <a:latin typeface="Cambria" panose="02040503050406030204" pitchFamily="18" charset="0"/>
                <a:ea typeface="Cambria" panose="02040503050406030204" pitchFamily="18" charset="0"/>
              </a:rPr>
              <a:t>It is even possible to work with single occurrences, such as points (e.g. coordinates) by using a </a:t>
            </a:r>
            <a:r>
              <a:rPr lang="en-GB" sz="2200" b="1" dirty="0">
                <a:latin typeface="Cambria" panose="02040503050406030204" pitchFamily="18" charset="0"/>
                <a:ea typeface="Cambria" panose="02040503050406030204" pitchFamily="18" charset="0"/>
              </a:rPr>
              <a:t>Poisson process</a:t>
            </a:r>
            <a:r>
              <a:rPr lang="en-GB" sz="2200" dirty="0">
                <a:latin typeface="Cambria" panose="02040503050406030204" pitchFamily="18" charset="0"/>
                <a:ea typeface="Cambria" panose="02040503050406030204" pitchFamily="18" charset="0"/>
              </a:rPr>
              <a:t>. Even further extension via Gaussian process priors to a Cox-process is possible. We will not cover these at this moment.</a:t>
            </a:r>
          </a:p>
        </p:txBody>
      </p:sp>
    </p:spTree>
    <p:extLst>
      <p:ext uri="{BB962C8B-B14F-4D97-AF65-F5344CB8AC3E}">
        <p14:creationId xmlns:p14="http://schemas.microsoft.com/office/powerpoint/2010/main" val="29296476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861</TotalTime>
  <Words>1619</Words>
  <Application>Microsoft Office PowerPoint</Application>
  <PresentationFormat>Widescreen</PresentationFormat>
  <Paragraphs>70</Paragraphs>
  <Slides>23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Aptos</vt:lpstr>
      <vt:lpstr>Aptos Display</vt:lpstr>
      <vt:lpstr>Arial</vt:lpstr>
      <vt:lpstr>Cambria</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Simon Busch Moreno</dc:creator>
  <cp:lastModifiedBy>Simon Busch Moreno</cp:lastModifiedBy>
  <cp:revision>155</cp:revision>
  <dcterms:created xsi:type="dcterms:W3CDTF">2024-01-29T11:15:30Z</dcterms:created>
  <dcterms:modified xsi:type="dcterms:W3CDTF">2024-02-01T13:10:35Z</dcterms:modified>
</cp:coreProperties>
</file>

<file path=docProps/thumbnail.jpeg>
</file>